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87" r:id="rId18"/>
    <p:sldId id="281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0E85-FB64-43BD-A009-869C6B581E1E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AABF-5696-4248-BF33-AFE39D9D89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AABF-5696-4248-BF33-AFE39D9D89D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AABF-5696-4248-BF33-AFE39D9D89D0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77577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err="1" smtClean="0">
                <a:solidFill>
                  <a:srgbClr val="002060"/>
                </a:solidFill>
              </a:rPr>
              <a:t>Чехословаччина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&amp;Scy;&amp;kcy;&amp;acy;&amp;chcy;&amp;acy;&amp;tcy;&amp;softcy; &amp;bcy;&amp;iecy;&amp;scy;&amp;pcy;&amp;lcy;&amp;acy;&amp;tcy;&amp;ncy;&amp;ycy;&amp;jcy; &amp;rcy;&amp;iecy;&amp;fcy;&amp;iecy;&amp;rcy;&amp;acy;&amp;tcy; - &amp;CHcy;&amp;iecy;&amp;khcy;&amp;ocy;&amp;scy;&amp;lcy;&amp;ocy;&amp;vcy;&amp;acy;&amp;k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83555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Третя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Чехословацька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(1945—1948)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7025"/>
            <a:ext cx="9286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Кошицька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урядова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програма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</a:rPr>
              <a:t> 5 </a:t>
            </a:r>
            <a:r>
              <a:rPr lang="ru-RU" sz="2200" dirty="0" err="1" smtClean="0">
                <a:solidFill>
                  <a:srgbClr val="002060"/>
                </a:solidFill>
              </a:rPr>
              <a:t>квітня</a:t>
            </a:r>
            <a:r>
              <a:rPr lang="ru-RU" sz="2200" dirty="0" smtClean="0">
                <a:solidFill>
                  <a:srgbClr val="002060"/>
                </a:solidFill>
              </a:rPr>
              <a:t> 1945 р. у </a:t>
            </a:r>
            <a:r>
              <a:rPr lang="ru-RU" sz="2200" dirty="0" err="1" smtClean="0">
                <a:solidFill>
                  <a:srgbClr val="002060"/>
                </a:solidFill>
              </a:rPr>
              <a:t>місті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Кошиці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 err="1" smtClean="0">
                <a:solidFill>
                  <a:srgbClr val="002060"/>
                </a:solidFill>
              </a:rPr>
              <a:t>економічній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частині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програми</a:t>
            </a:r>
            <a:r>
              <a:rPr lang="ru-RU" sz="2200" dirty="0" smtClean="0">
                <a:solidFill>
                  <a:srgbClr val="002060"/>
                </a:solidFill>
              </a:rPr>
              <a:t> уряд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надав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кілька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ключових</a:t>
            </a:r>
            <a:r>
              <a:rPr lang="ru-RU" sz="2200" dirty="0" smtClean="0">
                <a:solidFill>
                  <a:srgbClr val="002060"/>
                </a:solidFill>
              </a:rPr>
              <a:t> проблем — </a:t>
            </a:r>
            <a:r>
              <a:rPr lang="ru-RU" sz="2200" dirty="0" err="1" smtClean="0">
                <a:solidFill>
                  <a:srgbClr val="002060"/>
                </a:solidFill>
              </a:rPr>
              <a:t>швидко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відновити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народне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господарство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спустошене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під</a:t>
            </a:r>
            <a:r>
              <a:rPr lang="ru-RU" sz="2200" dirty="0" smtClean="0">
                <a:solidFill>
                  <a:srgbClr val="002060"/>
                </a:solidFill>
              </a:rPr>
              <a:t> час </a:t>
            </a:r>
            <a:r>
              <a:rPr lang="ru-RU" sz="2200" dirty="0" err="1" smtClean="0">
                <a:solidFill>
                  <a:srgbClr val="002060"/>
                </a:solidFill>
              </a:rPr>
              <a:t>війни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закласти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основи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нової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соціальної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політики</a:t>
            </a:r>
            <a:r>
              <a:rPr lang="ru-RU" sz="2200" dirty="0" smtClean="0">
                <a:solidFill>
                  <a:srgbClr val="002060"/>
                </a:solidFill>
              </a:rPr>
              <a:t> «в </a:t>
            </a:r>
            <a:r>
              <a:rPr lang="ru-RU" sz="2200" dirty="0" err="1" smtClean="0">
                <a:solidFill>
                  <a:srgbClr val="002060"/>
                </a:solidFill>
              </a:rPr>
              <a:t>інтересах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всіх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верств</a:t>
            </a:r>
            <a:r>
              <a:rPr lang="ru-RU" sz="2200" dirty="0" smtClean="0">
                <a:solidFill>
                  <a:srgbClr val="002060"/>
                </a:solidFill>
              </a:rPr>
              <a:t> трудового народу», і оперативно </a:t>
            </a:r>
            <a:r>
              <a:rPr lang="ru-RU" sz="2200" dirty="0" err="1" smtClean="0">
                <a:solidFill>
                  <a:srgbClr val="002060"/>
                </a:solidFill>
              </a:rPr>
              <a:t>забезпечити</a:t>
            </a:r>
            <a:r>
              <a:rPr lang="ru-RU" sz="2200" dirty="0" smtClean="0">
                <a:solidFill>
                  <a:srgbClr val="002060"/>
                </a:solidFill>
              </a:rPr>
              <a:t> передачу майна </a:t>
            </a:r>
            <a:r>
              <a:rPr lang="ru-RU" sz="2200" dirty="0" err="1" smtClean="0">
                <a:solidFill>
                  <a:srgbClr val="002060"/>
                </a:solidFill>
              </a:rPr>
              <a:t>зрадників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керівництво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активів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Вимога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націоналізації</a:t>
            </a:r>
            <a:r>
              <a:rPr lang="ru-RU" sz="2200" dirty="0" smtClean="0">
                <a:solidFill>
                  <a:srgbClr val="002060"/>
                </a:solidFill>
              </a:rPr>
              <a:t> народного </a:t>
            </a:r>
            <a:r>
              <a:rPr lang="ru-RU" sz="2200" dirty="0" err="1" smtClean="0">
                <a:solidFill>
                  <a:srgbClr val="002060"/>
                </a:solidFill>
              </a:rPr>
              <a:t>господарства</a:t>
            </a:r>
            <a:r>
              <a:rPr lang="ru-RU" sz="2200" dirty="0" smtClean="0">
                <a:solidFill>
                  <a:srgbClr val="002060"/>
                </a:solidFill>
              </a:rPr>
              <a:t> урядом у </a:t>
            </a:r>
            <a:r>
              <a:rPr lang="ru-RU" sz="2200" dirty="0" err="1" smtClean="0">
                <a:solidFill>
                  <a:srgbClr val="002060"/>
                </a:solidFill>
              </a:rPr>
              <a:t>програмі</a:t>
            </a:r>
            <a:r>
              <a:rPr lang="ru-RU" sz="2200" dirty="0" smtClean="0">
                <a:solidFill>
                  <a:srgbClr val="002060"/>
                </a:solidFill>
              </a:rPr>
              <a:t> конкретно не </a:t>
            </a:r>
            <a:r>
              <a:rPr lang="ru-RU" sz="2200" dirty="0" err="1" smtClean="0">
                <a:solidFill>
                  <a:srgbClr val="002060"/>
                </a:solidFill>
              </a:rPr>
              <a:t>згадується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але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цілому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вважалося</a:t>
            </a:r>
            <a:r>
              <a:rPr lang="ru-RU" sz="2200" dirty="0" smtClean="0">
                <a:solidFill>
                  <a:srgbClr val="002060"/>
                </a:solidFill>
              </a:rPr>
              <a:t> з ним. </a:t>
            </a:r>
            <a:r>
              <a:rPr lang="ru-RU" sz="2200" dirty="0" err="1" smtClean="0">
                <a:solidFill>
                  <a:srgbClr val="002060"/>
                </a:solidFill>
              </a:rPr>
              <a:t>Її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обсяг</a:t>
            </a:r>
            <a:r>
              <a:rPr lang="ru-RU" sz="2200" dirty="0" smtClean="0">
                <a:solidFill>
                  <a:srgbClr val="002060"/>
                </a:solidFill>
              </a:rPr>
              <a:t> повинен </a:t>
            </a:r>
            <a:r>
              <a:rPr lang="ru-RU" sz="2200" dirty="0" err="1" smtClean="0">
                <a:solidFill>
                  <a:srgbClr val="002060"/>
                </a:solidFill>
              </a:rPr>
              <a:t>був</a:t>
            </a:r>
            <a:r>
              <a:rPr lang="ru-RU" sz="2200" dirty="0" smtClean="0">
                <a:solidFill>
                  <a:srgbClr val="002060"/>
                </a:solidFill>
              </a:rPr>
              <a:t> бути </a:t>
            </a:r>
            <a:r>
              <a:rPr lang="ru-RU" sz="2200" dirty="0" err="1" smtClean="0">
                <a:solidFill>
                  <a:srgbClr val="002060"/>
                </a:solidFill>
              </a:rPr>
              <a:t>вирішене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тільки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після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звільнення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всієї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Це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вимога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було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настільки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популярне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серед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що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нього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ніхто</a:t>
            </a:r>
            <a:r>
              <a:rPr lang="ru-RU" sz="2200" dirty="0" smtClean="0">
                <a:solidFill>
                  <a:srgbClr val="002060"/>
                </a:solidFill>
              </a:rPr>
              <a:t> не </a:t>
            </a:r>
            <a:r>
              <a:rPr lang="ru-RU" sz="2200" dirty="0" err="1" smtClean="0">
                <a:solidFill>
                  <a:srgbClr val="002060"/>
                </a:solidFill>
              </a:rPr>
              <a:t>вийшов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відкрито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Соціалістичний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період</a:t>
            </a:r>
            <a:r>
              <a:rPr lang="ru-RU" sz="2800" b="1" dirty="0" smtClean="0">
                <a:solidFill>
                  <a:srgbClr val="002060"/>
                </a:solidFill>
              </a:rPr>
              <a:t> (25.2.1948—31.12.1989)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7025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200" dirty="0" err="1" smtClean="0">
                <a:solidFill>
                  <a:srgbClr val="002060"/>
                </a:solidFill>
              </a:rPr>
              <a:t>Поразки</a:t>
            </a:r>
            <a:r>
              <a:rPr lang="ru-RU" sz="2200" dirty="0" smtClean="0">
                <a:solidFill>
                  <a:srgbClr val="002060"/>
                </a:solidFill>
              </a:rPr>
              <a:t> нацизму в 1945 р. </a:t>
            </a:r>
            <a:r>
              <a:rPr lang="ru-RU" sz="2200" dirty="0" err="1" smtClean="0">
                <a:solidFill>
                  <a:srgbClr val="002060"/>
                </a:solidFill>
              </a:rPr>
              <a:t>призвело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неповного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відновлення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державності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колишній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28 </a:t>
            </a:r>
            <a:r>
              <a:rPr lang="ru-RU" sz="2200" dirty="0" err="1" smtClean="0">
                <a:solidFill>
                  <a:srgbClr val="002060"/>
                </a:solidFill>
              </a:rPr>
              <a:t>жовтня</a:t>
            </a:r>
            <a:r>
              <a:rPr lang="ru-RU" sz="2200" dirty="0" smtClean="0">
                <a:solidFill>
                  <a:srgbClr val="002060"/>
                </a:solidFill>
              </a:rPr>
              <a:t> 1948 року </a:t>
            </a:r>
            <a:r>
              <a:rPr lang="ru-RU" sz="2200" dirty="0" err="1" smtClean="0">
                <a:solidFill>
                  <a:srgbClr val="002060"/>
                </a:solidFill>
              </a:rPr>
              <a:t>було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утворено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Тимчасовий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26 </a:t>
            </a:r>
            <a:r>
              <a:rPr lang="ru-RU" sz="2200" dirty="0" err="1" smtClean="0">
                <a:solidFill>
                  <a:srgbClr val="002060"/>
                </a:solidFill>
              </a:rPr>
              <a:t>травня</a:t>
            </a:r>
            <a:r>
              <a:rPr lang="ru-RU" sz="2200" dirty="0" smtClean="0">
                <a:solidFill>
                  <a:srgbClr val="002060"/>
                </a:solidFill>
              </a:rPr>
              <a:t> 1946 року </a:t>
            </a:r>
            <a:r>
              <a:rPr lang="ru-RU" sz="2200" dirty="0" err="1" smtClean="0">
                <a:solidFill>
                  <a:srgbClr val="002060"/>
                </a:solidFill>
              </a:rPr>
              <a:t>відбулися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вибори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Установчі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Президентом </a:t>
            </a:r>
            <a:r>
              <a:rPr lang="ru-RU" sz="2200" dirty="0" smtClean="0">
                <a:solidFill>
                  <a:srgbClr val="002060"/>
                </a:solidFill>
              </a:rPr>
              <a:t>став </a:t>
            </a:r>
            <a:r>
              <a:rPr lang="ru-RU" sz="2200" dirty="0" err="1" smtClean="0">
                <a:solidFill>
                  <a:srgbClr val="002060"/>
                </a:solidFill>
              </a:rPr>
              <a:t>Едвард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Бенеш</a:t>
            </a:r>
            <a:r>
              <a:rPr lang="ru-RU" sz="2200" dirty="0" smtClean="0">
                <a:solidFill>
                  <a:srgbClr val="002060"/>
                </a:solidFill>
              </a:rPr>
              <a:t>, Головою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Клемент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Готвальд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4 </a:t>
            </a:r>
            <a:r>
              <a:rPr lang="ru-RU" sz="2200" dirty="0" err="1" smtClean="0">
                <a:solidFill>
                  <a:srgbClr val="002060"/>
                </a:solidFill>
              </a:rPr>
              <a:t>липня</a:t>
            </a:r>
            <a:r>
              <a:rPr lang="ru-RU" sz="2200" dirty="0" smtClean="0">
                <a:solidFill>
                  <a:srgbClr val="002060"/>
                </a:solidFill>
              </a:rPr>
              <a:t> 1947 р. </a:t>
            </a:r>
            <a:r>
              <a:rPr lang="ru-RU" sz="2200" dirty="0" err="1" smtClean="0">
                <a:solidFill>
                  <a:srgbClr val="002060"/>
                </a:solidFill>
              </a:rPr>
              <a:t>кабінет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міністрів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проголосував</a:t>
            </a:r>
            <a:r>
              <a:rPr lang="ru-RU" sz="2200" dirty="0" smtClean="0">
                <a:solidFill>
                  <a:srgbClr val="002060"/>
                </a:solidFill>
              </a:rPr>
              <a:t> за план Маршалла та за участь у </a:t>
            </a:r>
            <a:r>
              <a:rPr lang="ru-RU" sz="2200" dirty="0" err="1" smtClean="0">
                <a:solidFill>
                  <a:srgbClr val="002060"/>
                </a:solidFill>
              </a:rPr>
              <a:t>Паризькому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саміті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Але </a:t>
            </a:r>
            <a:r>
              <a:rPr lang="ru-RU" sz="2200" dirty="0" err="1" smtClean="0">
                <a:solidFill>
                  <a:srgbClr val="002060"/>
                </a:solidFill>
              </a:rPr>
              <a:t>вже</a:t>
            </a:r>
            <a:r>
              <a:rPr lang="ru-RU" sz="2200" dirty="0" smtClean="0">
                <a:solidFill>
                  <a:srgbClr val="002060"/>
                </a:solidFill>
              </a:rPr>
              <a:t> 7 </a:t>
            </a:r>
            <a:r>
              <a:rPr lang="ru-RU" sz="2200" dirty="0" err="1" smtClean="0">
                <a:solidFill>
                  <a:srgbClr val="002060"/>
                </a:solidFill>
              </a:rPr>
              <a:t>липня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прем'єр-міністр</a:t>
            </a:r>
            <a:r>
              <a:rPr lang="ru-RU" sz="2200" dirty="0" smtClean="0">
                <a:solidFill>
                  <a:srgbClr val="002060"/>
                </a:solidFill>
              </a:rPr>
              <a:t> Готвальд </a:t>
            </a:r>
            <a:r>
              <a:rPr lang="ru-RU" sz="2200" dirty="0" err="1" smtClean="0">
                <a:solidFill>
                  <a:srgbClr val="002060"/>
                </a:solidFill>
              </a:rPr>
              <a:t>був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викликаний</a:t>
            </a:r>
            <a:r>
              <a:rPr lang="ru-RU" sz="2200" dirty="0" smtClean="0">
                <a:solidFill>
                  <a:srgbClr val="002060"/>
                </a:solidFill>
              </a:rPr>
              <a:t> для </a:t>
            </a:r>
            <a:r>
              <a:rPr lang="ru-RU" sz="2200" dirty="0" err="1" smtClean="0">
                <a:solidFill>
                  <a:srgbClr val="002060"/>
                </a:solidFill>
              </a:rPr>
              <a:t>пояснень</a:t>
            </a:r>
            <a:r>
              <a:rPr lang="ru-RU" sz="2200" dirty="0" smtClean="0">
                <a:solidFill>
                  <a:srgbClr val="002060"/>
                </a:solidFill>
              </a:rPr>
              <a:t> в Москву. </a:t>
            </a:r>
            <a:r>
              <a:rPr lang="ru-RU" sz="2200" dirty="0" err="1" smtClean="0">
                <a:solidFill>
                  <a:srgbClr val="002060"/>
                </a:solidFill>
              </a:rPr>
              <a:t>Відразу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слідом</a:t>
            </a:r>
            <a:r>
              <a:rPr lang="ru-RU" sz="2200" dirty="0" smtClean="0">
                <a:solidFill>
                  <a:srgbClr val="002060"/>
                </a:solidFill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</a:rPr>
              <a:t>цим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кабінет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міністрів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прийняв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рішення</a:t>
            </a:r>
            <a:r>
              <a:rPr lang="ru-RU" sz="2200" dirty="0" smtClean="0">
                <a:solidFill>
                  <a:srgbClr val="002060"/>
                </a:solidFill>
              </a:rPr>
              <a:t> не </a:t>
            </a:r>
            <a:r>
              <a:rPr lang="ru-RU" sz="2200" dirty="0" err="1" smtClean="0">
                <a:solidFill>
                  <a:srgbClr val="002060"/>
                </a:solidFill>
              </a:rPr>
              <a:t>їхати</a:t>
            </a:r>
            <a:r>
              <a:rPr lang="ru-RU" sz="2200" dirty="0" smtClean="0">
                <a:solidFill>
                  <a:srgbClr val="002060"/>
                </a:solidFill>
              </a:rPr>
              <a:t> в Париж. В </a:t>
            </a:r>
            <a:r>
              <a:rPr lang="ru-RU" sz="2200" dirty="0" err="1" smtClean="0">
                <a:solidFill>
                  <a:srgbClr val="002060"/>
                </a:solidFill>
              </a:rPr>
              <a:t>цей</a:t>
            </a:r>
            <a:r>
              <a:rPr lang="ru-RU" sz="2200" dirty="0" smtClean="0">
                <a:solidFill>
                  <a:srgbClr val="002060"/>
                </a:solidFill>
              </a:rPr>
              <a:t> же час </a:t>
            </a:r>
            <a:r>
              <a:rPr lang="ru-RU" sz="2200" dirty="0" err="1" smtClean="0">
                <a:solidFill>
                  <a:srgbClr val="002060"/>
                </a:solidFill>
              </a:rPr>
              <a:t>проводилася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депортацій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німці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угорці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депортовані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Економічний</a:t>
            </a:r>
            <a:r>
              <a:rPr lang="ru-RU" sz="2200" dirty="0" smtClean="0">
                <a:solidFill>
                  <a:srgbClr val="002060"/>
                </a:solidFill>
              </a:rPr>
              <a:t> стан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погіршується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більшість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безпосередньо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пов'язував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це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відмовою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</a:rPr>
              <a:t> плану Маршалла.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План Маршалла</a:t>
            </a:r>
            <a:br>
              <a:rPr lang="ru-RU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709160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План Маршалла " — </a:t>
            </a:r>
            <a:r>
              <a:rPr lang="ru-RU" sz="2400" dirty="0" err="1" smtClean="0">
                <a:solidFill>
                  <a:srgbClr val="002060"/>
                </a:solidFill>
              </a:rPr>
              <a:t>програма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допомоги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Європі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після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Другої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світової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війни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Висунутий</a:t>
            </a:r>
            <a:r>
              <a:rPr lang="ru-RU" sz="2400" dirty="0" smtClean="0">
                <a:solidFill>
                  <a:srgbClr val="002060"/>
                </a:solidFill>
              </a:rPr>
              <a:t> в 1947 </a:t>
            </a:r>
            <a:r>
              <a:rPr lang="ru-RU" sz="2400" dirty="0" err="1" smtClean="0">
                <a:solidFill>
                  <a:srgbClr val="002060"/>
                </a:solidFill>
              </a:rPr>
              <a:t>році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американським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державним</a:t>
            </a:r>
            <a:r>
              <a:rPr lang="ru-RU" sz="2400" dirty="0" smtClean="0">
                <a:solidFill>
                  <a:srgbClr val="002060"/>
                </a:solidFill>
              </a:rPr>
              <a:t> секретарем </a:t>
            </a:r>
            <a:r>
              <a:rPr lang="ru-RU" sz="2400" dirty="0" err="1" smtClean="0">
                <a:solidFill>
                  <a:srgbClr val="002060"/>
                </a:solidFill>
              </a:rPr>
              <a:t>Джорджом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Маршаллом і вступив в </a:t>
            </a:r>
            <a:r>
              <a:rPr lang="ru-RU" sz="2400" dirty="0" err="1" smtClean="0">
                <a:solidFill>
                  <a:srgbClr val="002060"/>
                </a:solidFill>
              </a:rPr>
              <a:t>дію</a:t>
            </a:r>
            <a:r>
              <a:rPr lang="ru-RU" sz="2400" dirty="0" smtClean="0">
                <a:solidFill>
                  <a:srgbClr val="002060"/>
                </a:solidFill>
              </a:rPr>
              <a:t> у </a:t>
            </a:r>
            <a:r>
              <a:rPr lang="ru-RU" sz="2400" dirty="0" err="1" smtClean="0">
                <a:solidFill>
                  <a:srgbClr val="002060"/>
                </a:solidFill>
              </a:rPr>
              <a:t>квітні</a:t>
            </a:r>
            <a:r>
              <a:rPr lang="ru-RU" sz="2400" dirty="0" smtClean="0">
                <a:solidFill>
                  <a:srgbClr val="002060"/>
                </a:solidFill>
              </a:rPr>
              <a:t> 1948 року. У </a:t>
            </a:r>
            <a:r>
              <a:rPr lang="ru-RU" sz="2400" dirty="0" err="1" smtClean="0">
                <a:solidFill>
                  <a:srgbClr val="002060"/>
                </a:solidFill>
              </a:rPr>
              <a:t>здійсненні</a:t>
            </a:r>
            <a:r>
              <a:rPr lang="ru-RU" sz="2400" dirty="0" smtClean="0">
                <a:solidFill>
                  <a:srgbClr val="002060"/>
                </a:solidFill>
              </a:rPr>
              <a:t> плану брали участь 17 </a:t>
            </a:r>
            <a:r>
              <a:rPr lang="ru-RU" sz="2400" dirty="0" err="1" smtClean="0">
                <a:solidFill>
                  <a:srgbClr val="002060"/>
                </a:solidFill>
              </a:rPr>
              <a:t>європейських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країн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включаючи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Західну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Німеччину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88640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За </a:t>
            </a:r>
            <a:r>
              <a:rPr lang="ru-RU" sz="2200" dirty="0" err="1" smtClean="0">
                <a:solidFill>
                  <a:srgbClr val="002060"/>
                </a:solidFill>
              </a:rPr>
              <a:t>підтримки</a:t>
            </a:r>
            <a:r>
              <a:rPr lang="ru-RU" sz="2200" dirty="0" smtClean="0">
                <a:solidFill>
                  <a:srgbClr val="002060"/>
                </a:solidFill>
              </a:rPr>
              <a:t> СРСР силу набрала </a:t>
            </a:r>
            <a:r>
              <a:rPr lang="ru-RU" sz="2200" dirty="0" err="1" smtClean="0">
                <a:solidFill>
                  <a:srgbClr val="002060"/>
                </a:solidFill>
              </a:rPr>
              <a:t>Комуністична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партія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, яка </a:t>
            </a:r>
            <a:r>
              <a:rPr lang="ru-RU" sz="2200" dirty="0" err="1" smtClean="0">
                <a:solidFill>
                  <a:srgbClr val="002060"/>
                </a:solidFill>
              </a:rPr>
              <a:t>прийшла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влади</a:t>
            </a:r>
            <a:r>
              <a:rPr lang="ru-RU" sz="2200" dirty="0" smtClean="0">
                <a:solidFill>
                  <a:srgbClr val="002060"/>
                </a:solidFill>
              </a:rPr>
              <a:t> в лютому 1948 </a:t>
            </a:r>
            <a:r>
              <a:rPr lang="ru-RU" sz="2200" dirty="0" smtClean="0">
                <a:solidFill>
                  <a:srgbClr val="002060"/>
                </a:solidFill>
              </a:rPr>
              <a:t>р.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9 </a:t>
            </a:r>
            <a:r>
              <a:rPr lang="ru-RU" sz="2200" dirty="0" err="1" smtClean="0">
                <a:solidFill>
                  <a:srgbClr val="002060"/>
                </a:solidFill>
              </a:rPr>
              <a:t>травня</a:t>
            </a:r>
            <a:r>
              <a:rPr lang="ru-RU" sz="2200" dirty="0" smtClean="0">
                <a:solidFill>
                  <a:srgbClr val="002060"/>
                </a:solidFill>
              </a:rPr>
              <a:t> 1948 року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Установчі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прийняли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Конституцію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згідно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якою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законодавчим</a:t>
            </a:r>
            <a:r>
              <a:rPr lang="ru-RU" sz="2200" dirty="0" smtClean="0">
                <a:solidFill>
                  <a:srgbClr val="002060"/>
                </a:solidFill>
              </a:rPr>
              <a:t> органом ставало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Збори</a:t>
            </a:r>
            <a:r>
              <a:rPr lang="ru-RU" sz="2200" dirty="0" smtClean="0">
                <a:solidFill>
                  <a:srgbClr val="002060"/>
                </a:solidFill>
              </a:rPr>
              <a:t>, главою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200" dirty="0" smtClean="0">
                <a:solidFill>
                  <a:srgbClr val="002060"/>
                </a:solidFill>
              </a:rPr>
              <a:t> — Президент, </a:t>
            </a:r>
            <a:r>
              <a:rPr lang="ru-RU" sz="2200" dirty="0" err="1" smtClean="0">
                <a:solidFill>
                  <a:srgbClr val="002060"/>
                </a:solidFill>
              </a:rPr>
              <a:t>що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обирається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Національними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Зборами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виконавчим</a:t>
            </a:r>
            <a:r>
              <a:rPr lang="ru-RU" sz="2200" dirty="0" smtClean="0">
                <a:solidFill>
                  <a:srgbClr val="002060"/>
                </a:solidFill>
              </a:rPr>
              <a:t> органом — Уряд, органом </a:t>
            </a:r>
            <a:r>
              <a:rPr lang="ru-RU" sz="2200" dirty="0" err="1" smtClean="0">
                <a:solidFill>
                  <a:srgbClr val="002060"/>
                </a:solidFill>
              </a:rPr>
              <a:t>автономії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Національна</a:t>
            </a:r>
            <a:r>
              <a:rPr lang="ru-RU" sz="2200" dirty="0" smtClean="0">
                <a:solidFill>
                  <a:srgbClr val="002060"/>
                </a:solidFill>
              </a:rPr>
              <a:t> Рада, органами </a:t>
            </a:r>
            <a:r>
              <a:rPr lang="ru-RU" sz="2200" dirty="0" err="1" smtClean="0">
                <a:solidFill>
                  <a:srgbClr val="002060"/>
                </a:solidFill>
              </a:rPr>
              <a:t>місцевого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самоврядування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крайові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районні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общинні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міські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районні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комітети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судовими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органами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Верховний</a:t>
            </a:r>
            <a:r>
              <a:rPr lang="ru-RU" sz="2200" dirty="0" smtClean="0">
                <a:solidFill>
                  <a:srgbClr val="002060"/>
                </a:solidFill>
              </a:rPr>
              <a:t> Суд, </a:t>
            </a:r>
            <a:r>
              <a:rPr lang="ru-RU" sz="2200" dirty="0" err="1" smtClean="0">
                <a:solidFill>
                  <a:srgbClr val="002060"/>
                </a:solidFill>
              </a:rPr>
              <a:t>крайові</a:t>
            </a:r>
            <a:r>
              <a:rPr lang="ru-RU" sz="2200" dirty="0" smtClean="0">
                <a:solidFill>
                  <a:srgbClr val="002060"/>
                </a:solidFill>
              </a:rPr>
              <a:t> суди, </a:t>
            </a:r>
            <a:r>
              <a:rPr lang="ru-RU" sz="2200" dirty="0" err="1" smtClean="0">
                <a:solidFill>
                  <a:srgbClr val="002060"/>
                </a:solidFill>
              </a:rPr>
              <a:t>районні</a:t>
            </a:r>
            <a:r>
              <a:rPr lang="ru-RU" sz="2200" dirty="0" smtClean="0">
                <a:solidFill>
                  <a:srgbClr val="002060"/>
                </a:solidFill>
              </a:rPr>
              <a:t> суди. Президентом </a:t>
            </a:r>
            <a:r>
              <a:rPr lang="ru-RU" sz="2200" dirty="0" err="1" smtClean="0">
                <a:solidFill>
                  <a:srgbClr val="002060"/>
                </a:solidFill>
              </a:rPr>
              <a:t>був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обраний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Клемент</a:t>
            </a:r>
            <a:r>
              <a:rPr lang="ru-RU" sz="2200" dirty="0" smtClean="0">
                <a:solidFill>
                  <a:srgbClr val="002060"/>
                </a:solidFill>
              </a:rPr>
              <a:t> Готвальд, Головою Уряду — </a:t>
            </a:r>
            <a:r>
              <a:rPr lang="ru-RU" sz="2200" dirty="0" err="1" smtClean="0">
                <a:solidFill>
                  <a:srgbClr val="002060"/>
                </a:solidFill>
              </a:rPr>
              <a:t>Антонін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Запотоцький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0962" name="Picture 2" descr="Klement gottwa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2"/>
            <a:ext cx="3274130" cy="451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9653"/>
            <a:ext cx="9286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 err="1" smtClean="0">
                <a:solidFill>
                  <a:srgbClr val="002060"/>
                </a:solidFill>
              </a:rPr>
              <a:t>країні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встановився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звичайний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східноєвропейський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комуністичний</a:t>
            </a:r>
            <a:r>
              <a:rPr lang="ru-RU" sz="2200" dirty="0" smtClean="0">
                <a:solidFill>
                  <a:srgbClr val="002060"/>
                </a:solidFill>
              </a:rPr>
              <a:t> режим, </a:t>
            </a:r>
            <a:r>
              <a:rPr lang="ru-RU" sz="2200" dirty="0" err="1" smtClean="0">
                <a:solidFill>
                  <a:srgbClr val="002060"/>
                </a:solidFill>
              </a:rPr>
              <a:t>перші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п'ять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супроводжувався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репресіями</a:t>
            </a:r>
            <a:r>
              <a:rPr lang="ru-RU" sz="2200" dirty="0" smtClean="0">
                <a:solidFill>
                  <a:srgbClr val="002060"/>
                </a:solidFill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</a:rPr>
              <a:t>зразком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сталінських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Деяка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лібералізація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пов'язана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майже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одночасної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смертю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Сталіна</a:t>
            </a:r>
            <a:r>
              <a:rPr lang="ru-RU" sz="2200" dirty="0" smtClean="0">
                <a:solidFill>
                  <a:srgbClr val="002060"/>
                </a:solidFill>
              </a:rPr>
              <a:t> і Готвальда в </a:t>
            </a:r>
            <a:r>
              <a:rPr lang="ru-RU" sz="2200" dirty="0" err="1" smtClean="0">
                <a:solidFill>
                  <a:srgbClr val="002060"/>
                </a:solidFill>
              </a:rPr>
              <a:t>березні</a:t>
            </a:r>
            <a:r>
              <a:rPr lang="ru-RU" sz="2200" dirty="0" smtClean="0">
                <a:solidFill>
                  <a:srgbClr val="002060"/>
                </a:solidFill>
              </a:rPr>
              <a:t> 1953 і </a:t>
            </a:r>
            <a:r>
              <a:rPr lang="ru-RU" sz="2200" dirty="0" err="1" smtClean="0">
                <a:solidFill>
                  <a:srgbClr val="002060"/>
                </a:solidFill>
              </a:rPr>
              <a:t>потім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хрущовськими</a:t>
            </a:r>
            <a:r>
              <a:rPr lang="ru-RU" sz="2200" dirty="0" smtClean="0">
                <a:solidFill>
                  <a:srgbClr val="002060"/>
                </a:solidFill>
              </a:rPr>
              <a:t> реформами в СРСР. </a:t>
            </a:r>
            <a:r>
              <a:rPr lang="ru-RU" sz="2200" dirty="0" err="1" smtClean="0">
                <a:solidFill>
                  <a:srgbClr val="002060"/>
                </a:solidFill>
              </a:rPr>
              <a:t>Іноді</a:t>
            </a:r>
            <a:r>
              <a:rPr lang="ru-RU" sz="2200" dirty="0" smtClean="0">
                <a:solidFill>
                  <a:srgbClr val="002060"/>
                </a:solidFill>
              </a:rPr>
              <a:t> справа доходила до </a:t>
            </a:r>
            <a:r>
              <a:rPr lang="ru-RU" sz="2200" dirty="0" err="1" smtClean="0">
                <a:solidFill>
                  <a:srgbClr val="002060"/>
                </a:solidFill>
              </a:rPr>
              <a:t>заворушень</a:t>
            </a:r>
            <a:r>
              <a:rPr lang="ru-RU" sz="2200" dirty="0" smtClean="0">
                <a:solidFill>
                  <a:srgbClr val="002060"/>
                </a:solidFill>
              </a:rPr>
              <a:t>, так 1 </a:t>
            </a:r>
            <a:r>
              <a:rPr lang="ru-RU" sz="2200" dirty="0" err="1" smtClean="0">
                <a:solidFill>
                  <a:srgbClr val="002060"/>
                </a:solidFill>
              </a:rPr>
              <a:t>червня</a:t>
            </a:r>
            <a:r>
              <a:rPr lang="ru-RU" sz="2200" dirty="0" smtClean="0">
                <a:solidFill>
                  <a:srgbClr val="002060"/>
                </a:solidFill>
              </a:rPr>
              <a:t> 1953 р.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робітники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заводів</a:t>
            </a:r>
            <a:r>
              <a:rPr lang="ru-RU" sz="2200" dirty="0" smtClean="0">
                <a:solidFill>
                  <a:srgbClr val="002060"/>
                </a:solidFill>
              </a:rPr>
              <a:t> «Шкода», </a:t>
            </a:r>
            <a:r>
              <a:rPr lang="ru-RU" sz="2200" dirty="0" err="1" smtClean="0">
                <a:solidFill>
                  <a:srgbClr val="002060"/>
                </a:solidFill>
              </a:rPr>
              <a:t>незадоволені</a:t>
            </a:r>
            <a:r>
              <a:rPr lang="ru-RU" sz="2200" dirty="0" smtClean="0">
                <a:solidFill>
                  <a:srgbClr val="002060"/>
                </a:solidFill>
              </a:rPr>
              <a:t> грошовою реформою, </a:t>
            </a:r>
            <a:r>
              <a:rPr lang="ru-RU" sz="2200" dirty="0" err="1" smtClean="0">
                <a:solidFill>
                  <a:srgbClr val="002060"/>
                </a:solidFill>
              </a:rPr>
              <a:t>відмовилися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вийти</a:t>
            </a:r>
            <a:r>
              <a:rPr lang="ru-RU" sz="2200" dirty="0" smtClean="0">
                <a:solidFill>
                  <a:srgbClr val="002060"/>
                </a:solidFill>
              </a:rPr>
              <a:t> на роботу, і </a:t>
            </a:r>
            <a:r>
              <a:rPr lang="ru-RU" sz="2200" dirty="0" err="1" smtClean="0">
                <a:solidFill>
                  <a:srgbClr val="002060"/>
                </a:solidFill>
              </a:rPr>
              <a:t>замість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цього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вийшли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вулиці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Демонстранти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захопили</a:t>
            </a:r>
            <a:r>
              <a:rPr lang="ru-RU" sz="2200" dirty="0" smtClean="0">
                <a:solidFill>
                  <a:srgbClr val="002060"/>
                </a:solidFill>
              </a:rPr>
              <a:t> ратушу, спалили </a:t>
            </a:r>
            <a:r>
              <a:rPr lang="ru-RU" sz="2200" dirty="0" err="1" smtClean="0">
                <a:solidFill>
                  <a:srgbClr val="002060"/>
                </a:solidFill>
              </a:rPr>
              <a:t>міський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архів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Після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дрібних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сутичок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поліцією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місто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введені</a:t>
            </a:r>
            <a:r>
              <a:rPr lang="ru-RU" sz="2200" dirty="0" smtClean="0">
                <a:solidFill>
                  <a:srgbClr val="002060"/>
                </a:solidFill>
              </a:rPr>
              <a:t> танки, і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демонстранти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змушені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розійтися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Після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смерті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Клемента</a:t>
            </a:r>
            <a:r>
              <a:rPr lang="ru-RU" sz="2200" dirty="0" smtClean="0">
                <a:solidFill>
                  <a:srgbClr val="002060"/>
                </a:solidFill>
              </a:rPr>
              <a:t> Готвальда, Президентом став </a:t>
            </a:r>
            <a:r>
              <a:rPr lang="ru-RU" sz="2200" dirty="0" err="1" smtClean="0">
                <a:solidFill>
                  <a:srgbClr val="002060"/>
                </a:solidFill>
              </a:rPr>
              <a:t>Запотоцький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18789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З 1960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200" dirty="0" smtClean="0">
                <a:solidFill>
                  <a:srgbClr val="002060"/>
                </a:solidFill>
              </a:rPr>
              <a:t> стала </a:t>
            </a:r>
            <a:r>
              <a:rPr lang="ru-RU" sz="2200" dirty="0" err="1" smtClean="0">
                <a:solidFill>
                  <a:srgbClr val="002060"/>
                </a:solidFill>
              </a:rPr>
              <a:t>називатися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соціалістичною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республікою</a:t>
            </a:r>
            <a:r>
              <a:rPr lang="ru-RU" sz="2200" dirty="0" smtClean="0">
                <a:solidFill>
                  <a:srgbClr val="002060"/>
                </a:solidFill>
              </a:rPr>
              <a:t> (ЧССР)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З 1962 р. </a:t>
            </a:r>
            <a:r>
              <a:rPr lang="ru-RU" sz="2200" dirty="0" err="1" smtClean="0">
                <a:solidFill>
                  <a:srgbClr val="002060"/>
                </a:solidFill>
              </a:rPr>
              <a:t>економіка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перебувала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перманентній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кризі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п'ятирічний</a:t>
            </a:r>
            <a:r>
              <a:rPr lang="ru-RU" sz="2200" dirty="0" smtClean="0">
                <a:solidFill>
                  <a:srgbClr val="002060"/>
                </a:solidFill>
              </a:rPr>
              <a:t> план 1961-1965 </a:t>
            </a:r>
            <a:r>
              <a:rPr lang="ru-RU" sz="2200" dirty="0" err="1" smtClean="0">
                <a:solidFill>
                  <a:srgbClr val="002060"/>
                </a:solidFill>
              </a:rPr>
              <a:t>рр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був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провалений</a:t>
            </a:r>
            <a:r>
              <a:rPr lang="ru-RU" sz="2200" dirty="0" smtClean="0">
                <a:solidFill>
                  <a:srgbClr val="002060"/>
                </a:solidFill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</a:rPr>
              <a:t>всіма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показниками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Восени</a:t>
            </a:r>
            <a:r>
              <a:rPr lang="ru-RU" sz="2200" dirty="0" smtClean="0">
                <a:solidFill>
                  <a:srgbClr val="002060"/>
                </a:solidFill>
              </a:rPr>
              <a:t> 1967 р. в </a:t>
            </a:r>
            <a:r>
              <a:rPr lang="ru-RU" sz="2200" dirty="0" err="1" smtClean="0">
                <a:solidFill>
                  <a:srgbClr val="002060"/>
                </a:solidFill>
              </a:rPr>
              <a:t>Празі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пройшли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демонстрації</a:t>
            </a:r>
            <a:r>
              <a:rPr lang="ru-RU" sz="2200" dirty="0" smtClean="0">
                <a:solidFill>
                  <a:srgbClr val="002060"/>
                </a:solidFill>
              </a:rPr>
              <a:t> протесту </a:t>
            </a:r>
            <a:r>
              <a:rPr lang="ru-RU" sz="2200" dirty="0" err="1" smtClean="0">
                <a:solidFill>
                  <a:srgbClr val="002060"/>
                </a:solidFill>
              </a:rPr>
              <a:t>проти</a:t>
            </a:r>
            <a:r>
              <a:rPr lang="ru-RU" sz="2200" dirty="0" smtClean="0">
                <a:solidFill>
                  <a:srgbClr val="002060"/>
                </a:solidFill>
              </a:rPr>
              <a:t> курсу уряду. У 1968 </a:t>
            </a:r>
            <a:r>
              <a:rPr lang="ru-RU" sz="2200" dirty="0" err="1" smtClean="0">
                <a:solidFill>
                  <a:srgbClr val="002060"/>
                </a:solidFill>
              </a:rPr>
              <a:t>році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спроба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реформування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політичної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системи</a:t>
            </a:r>
            <a:r>
              <a:rPr lang="ru-RU" sz="2200" dirty="0" smtClean="0">
                <a:solidFill>
                  <a:srgbClr val="002060"/>
                </a:solidFill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</a:rPr>
              <a:t>Празька</a:t>
            </a:r>
            <a:r>
              <a:rPr lang="ru-RU" sz="2200" dirty="0" smtClean="0">
                <a:solidFill>
                  <a:srgbClr val="002060"/>
                </a:solidFill>
              </a:rPr>
              <a:t> весна) </a:t>
            </a:r>
            <a:r>
              <a:rPr lang="ru-RU" sz="2200" dirty="0" err="1" smtClean="0">
                <a:solidFill>
                  <a:srgbClr val="002060"/>
                </a:solidFill>
              </a:rPr>
              <a:t>була</a:t>
            </a:r>
            <a:r>
              <a:rPr lang="ru-RU" sz="2200" dirty="0" smtClean="0">
                <a:solidFill>
                  <a:srgbClr val="002060"/>
                </a:solidFill>
              </a:rPr>
              <a:t> придушена </a:t>
            </a:r>
            <a:r>
              <a:rPr lang="ru-RU" sz="2200" dirty="0" err="1" smtClean="0">
                <a:solidFill>
                  <a:srgbClr val="002060"/>
                </a:solidFill>
              </a:rPr>
              <a:t>військами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Варшавського</a:t>
            </a:r>
            <a:r>
              <a:rPr lang="ru-RU" sz="2200" dirty="0" smtClean="0">
                <a:solidFill>
                  <a:srgbClr val="002060"/>
                </a:solidFill>
              </a:rPr>
              <a:t> договору (</a:t>
            </a:r>
            <a:r>
              <a:rPr lang="ru-RU" sz="2200" dirty="0" err="1" smtClean="0">
                <a:solidFill>
                  <a:srgbClr val="002060"/>
                </a:solidFill>
              </a:rPr>
              <a:t>операція</a:t>
            </a:r>
            <a:r>
              <a:rPr lang="ru-RU" sz="2200" dirty="0" smtClean="0">
                <a:solidFill>
                  <a:srgbClr val="002060"/>
                </a:solidFill>
              </a:rPr>
              <a:t> «Дунай»).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Чехословацька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Соціалістична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800" b="1" dirty="0" smtClean="0">
                <a:solidFill>
                  <a:srgbClr val="002060"/>
                </a:solidFill>
              </a:rPr>
              <a:t> (1960-1990)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010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З 1 </a:t>
            </a:r>
            <a:r>
              <a:rPr lang="ru-RU" sz="2200" dirty="0" err="1" smtClean="0">
                <a:solidFill>
                  <a:srgbClr val="002060"/>
                </a:solidFill>
              </a:rPr>
              <a:t>січня</a:t>
            </a:r>
            <a:r>
              <a:rPr lang="ru-RU" sz="2200" dirty="0" smtClean="0">
                <a:solidFill>
                  <a:srgbClr val="002060"/>
                </a:solidFill>
              </a:rPr>
              <a:t> 1969 року в ЧССР </a:t>
            </a:r>
            <a:r>
              <a:rPr lang="ru-RU" sz="2200" dirty="0" err="1" smtClean="0">
                <a:solidFill>
                  <a:srgbClr val="002060"/>
                </a:solidFill>
              </a:rPr>
              <a:t>було</a:t>
            </a:r>
            <a:r>
              <a:rPr lang="ru-RU" sz="2200" dirty="0" smtClean="0">
                <a:solidFill>
                  <a:srgbClr val="002060"/>
                </a:solidFill>
              </a:rPr>
              <a:t> введено </a:t>
            </a:r>
            <a:r>
              <a:rPr lang="ru-RU" sz="2200" dirty="0" err="1" smtClean="0">
                <a:solidFill>
                  <a:srgbClr val="002060"/>
                </a:solidFill>
              </a:rPr>
              <a:t>федеративний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поділ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Чеську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соціалістичні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Наступні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двадцять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років</a:t>
            </a:r>
            <a:r>
              <a:rPr lang="ru-RU" sz="2200" dirty="0" smtClean="0">
                <a:solidFill>
                  <a:srgbClr val="002060"/>
                </a:solidFill>
              </a:rPr>
              <a:t>, коли </a:t>
            </a:r>
            <a:r>
              <a:rPr lang="ru-RU" sz="2200" dirty="0" err="1" smtClean="0">
                <a:solidFill>
                  <a:srgbClr val="002060"/>
                </a:solidFill>
              </a:rPr>
              <a:t>країною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керував</a:t>
            </a:r>
            <a:r>
              <a:rPr lang="ru-RU" sz="2200" dirty="0" smtClean="0">
                <a:solidFill>
                  <a:srgbClr val="002060"/>
                </a:solidFill>
              </a:rPr>
              <a:t> Густав Гусак,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ознаменовані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політикою</a:t>
            </a:r>
            <a:r>
              <a:rPr lang="ru-RU" sz="2200" dirty="0" smtClean="0">
                <a:solidFill>
                  <a:srgbClr val="002060"/>
                </a:solidFill>
              </a:rPr>
              <a:t> «</a:t>
            </a:r>
            <a:r>
              <a:rPr lang="ru-RU" sz="2200" dirty="0" err="1" smtClean="0">
                <a:solidFill>
                  <a:srgbClr val="002060"/>
                </a:solidFill>
              </a:rPr>
              <a:t>нормалізації</a:t>
            </a:r>
            <a:r>
              <a:rPr lang="ru-RU" sz="2200" dirty="0" smtClean="0">
                <a:solidFill>
                  <a:srgbClr val="002060"/>
                </a:solidFill>
              </a:rPr>
              <a:t>» .</a:t>
            </a:r>
            <a:r>
              <a:rPr lang="ru-RU" sz="2200" dirty="0" smtClean="0">
                <a:solidFill>
                  <a:srgbClr val="002060"/>
                </a:solidFill>
              </a:rPr>
              <a:t>У </a:t>
            </a:r>
            <a:r>
              <a:rPr lang="ru-RU" sz="2200" dirty="0" smtClean="0">
                <a:solidFill>
                  <a:srgbClr val="002060"/>
                </a:solidFill>
              </a:rPr>
              <a:t>1989 </a:t>
            </a:r>
            <a:r>
              <a:rPr lang="ru-RU" sz="2200" dirty="0" err="1" smtClean="0">
                <a:solidFill>
                  <a:srgbClr val="002060"/>
                </a:solidFill>
              </a:rPr>
              <a:t>комуністи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втратили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владу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результаті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оксамитової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революції</a:t>
            </a:r>
            <a:r>
              <a:rPr lang="ru-RU" sz="2200" dirty="0" smtClean="0">
                <a:solidFill>
                  <a:srgbClr val="002060"/>
                </a:solidFill>
              </a:rPr>
              <a:t>, а </a:t>
            </a:r>
            <a:r>
              <a:rPr lang="ru-RU" sz="2200" dirty="0" err="1" smtClean="0">
                <a:solidFill>
                  <a:srgbClr val="002060"/>
                </a:solidFill>
              </a:rPr>
              <a:t>країну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очолив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письменник-дисидент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Вацлав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Гавел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c 31.12.1989 — </a:t>
            </a:r>
            <a:r>
              <a:rPr lang="ru-RU" sz="2200" dirty="0" err="1" smtClean="0">
                <a:solidFill>
                  <a:srgbClr val="002060"/>
                </a:solidFill>
              </a:rPr>
              <a:t>останній</a:t>
            </a:r>
            <a:r>
              <a:rPr lang="ru-RU" sz="2200" dirty="0" smtClean="0">
                <a:solidFill>
                  <a:srgbClr val="002060"/>
                </a:solidFill>
              </a:rPr>
              <a:t> президент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і перший президент </a:t>
            </a:r>
            <a:r>
              <a:rPr lang="ru-RU" sz="2200" dirty="0" err="1" smtClean="0">
                <a:solidFill>
                  <a:srgbClr val="002060"/>
                </a:solidFill>
              </a:rPr>
              <a:t>Чехії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4036" name="Picture 4" descr="https://upload.wikimedia.org/wikipedia/commons/c/c1/Czechoslovak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15144"/>
            <a:ext cx="9144000" cy="384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0"/>
            <a:ext cx="36956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solidFill>
                  <a:srgbClr val="002060"/>
                </a:solidFill>
              </a:rPr>
              <a:t>Оксамитова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революція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90011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«</a:t>
            </a:r>
            <a:r>
              <a:rPr lang="ru-RU" sz="2200" dirty="0" err="1" smtClean="0">
                <a:solidFill>
                  <a:srgbClr val="002060"/>
                </a:solidFill>
              </a:rPr>
              <a:t>Оксамитова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революція</a:t>
            </a:r>
            <a:r>
              <a:rPr lang="ru-RU" sz="2200" dirty="0" smtClean="0">
                <a:solidFill>
                  <a:srgbClr val="002060"/>
                </a:solidFill>
              </a:rPr>
              <a:t>» -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мирне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цивільне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повстання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листопаді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 err="1" smtClean="0">
                <a:solidFill>
                  <a:srgbClr val="002060"/>
                </a:solidFill>
              </a:rPr>
              <a:t>грудні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1989 року. </a:t>
            </a:r>
            <a:r>
              <a:rPr lang="ru-RU" sz="2200" dirty="0" err="1" smtClean="0">
                <a:solidFill>
                  <a:srgbClr val="002060"/>
                </a:solidFill>
              </a:rPr>
              <a:t>Призвела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порівняно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швидкого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усунення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влади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комуністичної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партії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організованого</a:t>
            </a:r>
            <a:r>
              <a:rPr lang="ru-RU" sz="2200" dirty="0" smtClean="0">
                <a:solidFill>
                  <a:srgbClr val="002060"/>
                </a:solidFill>
              </a:rPr>
              <a:t> демонтажу </a:t>
            </a:r>
            <a:r>
              <a:rPr lang="ru-RU" sz="2200" dirty="0" err="1" smtClean="0">
                <a:solidFill>
                  <a:srgbClr val="002060"/>
                </a:solidFill>
              </a:rPr>
              <a:t>соціалістичного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режиму. </a:t>
            </a:r>
            <a:r>
              <a:rPr lang="ru-RU" sz="2200" dirty="0" err="1" smtClean="0">
                <a:solidFill>
                  <a:srgbClr val="002060"/>
                </a:solidFill>
              </a:rPr>
              <a:t>Незважаючи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початкові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зіткнення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демонстрантів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силовими</a:t>
            </a:r>
            <a:r>
              <a:rPr lang="ru-RU" sz="2200" dirty="0" smtClean="0">
                <a:solidFill>
                  <a:srgbClr val="002060"/>
                </a:solidFill>
              </a:rPr>
              <a:t> структурами 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 err="1" smtClean="0">
                <a:solidFill>
                  <a:srgbClr val="002060"/>
                </a:solidFill>
              </a:rPr>
              <a:t>цілому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здійснилася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безкровно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204864"/>
            <a:ext cx="27979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solidFill>
                  <a:srgbClr val="002060"/>
                </a:solidFill>
              </a:rPr>
              <a:t>Хронологія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подій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36912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17 </a:t>
            </a:r>
            <a:r>
              <a:rPr lang="ru-RU" sz="2200" dirty="0" smtClean="0">
                <a:solidFill>
                  <a:srgbClr val="002060"/>
                </a:solidFill>
              </a:rPr>
              <a:t>листопада— </a:t>
            </a:r>
            <a:r>
              <a:rPr lang="ru-RU" sz="2200" dirty="0" err="1" smtClean="0">
                <a:solidFill>
                  <a:srgbClr val="002060"/>
                </a:solidFill>
              </a:rPr>
              <a:t>масова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студентська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демонстрація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18 листопада — до </a:t>
            </a:r>
            <a:r>
              <a:rPr lang="ru-RU" sz="2200" dirty="0" err="1" smtClean="0">
                <a:solidFill>
                  <a:srgbClr val="002060"/>
                </a:solidFill>
              </a:rPr>
              <a:t>акціях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студентів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долучилася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творча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інтелігенція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театрів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21 листопада — </a:t>
            </a:r>
            <a:r>
              <a:rPr lang="ru-RU" sz="2200" dirty="0" err="1" smtClean="0">
                <a:solidFill>
                  <a:srgbClr val="002060"/>
                </a:solidFill>
              </a:rPr>
              <a:t>опозицію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підтримав</a:t>
            </a:r>
            <a:r>
              <a:rPr lang="ru-RU" sz="2200" dirty="0" smtClean="0">
                <a:solidFill>
                  <a:srgbClr val="002060"/>
                </a:solidFill>
              </a:rPr>
              <a:t> примас </a:t>
            </a:r>
            <a:r>
              <a:rPr lang="ru-RU" sz="2200" dirty="0" err="1" smtClean="0">
                <a:solidFill>
                  <a:srgbClr val="002060"/>
                </a:solidFill>
              </a:rPr>
              <a:t>Чехії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архієпископ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Празький</a:t>
            </a:r>
            <a:r>
              <a:rPr lang="ru-RU" sz="2200" dirty="0" smtClean="0">
                <a:solidFill>
                  <a:srgbClr val="002060"/>
                </a:solidFill>
              </a:rPr>
              <a:t> кардинал </a:t>
            </a:r>
            <a:r>
              <a:rPr lang="ru-RU" sz="2200" dirty="0" err="1" smtClean="0">
                <a:solidFill>
                  <a:srgbClr val="002060"/>
                </a:solidFill>
              </a:rPr>
              <a:t>Францішек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Томашек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23 листопада — </a:t>
            </a:r>
            <a:r>
              <a:rPr lang="ru-RU" sz="2200" dirty="0" err="1" smtClean="0">
                <a:solidFill>
                  <a:srgbClr val="002060"/>
                </a:solidFill>
              </a:rPr>
              <a:t>багатотисячна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робоча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демонстрація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підтримку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студентів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Вацлавській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площі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27 листопада — </a:t>
            </a:r>
            <a:r>
              <a:rPr lang="ru-RU" sz="2200" dirty="0" err="1" smtClean="0">
                <a:solidFill>
                  <a:srgbClr val="002060"/>
                </a:solidFill>
              </a:rPr>
              <a:t>загальнонаціональна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страйк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вимогою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відмови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компартії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однопартійного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правління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10 </a:t>
            </a:r>
            <a:r>
              <a:rPr lang="ru-RU" sz="2200" dirty="0" err="1" smtClean="0">
                <a:solidFill>
                  <a:srgbClr val="002060"/>
                </a:solidFill>
              </a:rPr>
              <a:t>грудня</a:t>
            </a:r>
            <a:r>
              <a:rPr lang="ru-RU" sz="2200" dirty="0" smtClean="0">
                <a:solidFill>
                  <a:srgbClr val="002060"/>
                </a:solidFill>
              </a:rPr>
              <a:t> — Густав Гусак </a:t>
            </a:r>
            <a:r>
              <a:rPr lang="ru-RU" sz="2200" dirty="0" err="1" smtClean="0">
                <a:solidFill>
                  <a:srgbClr val="002060"/>
                </a:solidFill>
              </a:rPr>
              <a:t>сформував</a:t>
            </a:r>
            <a:r>
              <a:rPr lang="ru-RU" sz="2200" dirty="0" smtClean="0">
                <a:solidFill>
                  <a:srgbClr val="002060"/>
                </a:solidFill>
              </a:rPr>
              <a:t> перший з 1948 року </a:t>
            </a:r>
            <a:r>
              <a:rPr lang="ru-RU" sz="2200" dirty="0" err="1" smtClean="0">
                <a:solidFill>
                  <a:srgbClr val="002060"/>
                </a:solidFill>
              </a:rPr>
              <a:t>некомуністичний</a:t>
            </a:r>
            <a:r>
              <a:rPr lang="ru-RU" sz="2200" dirty="0" smtClean="0">
                <a:solidFill>
                  <a:srgbClr val="002060"/>
                </a:solidFill>
              </a:rPr>
              <a:t> уряд.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29 </a:t>
            </a:r>
            <a:r>
              <a:rPr lang="ru-RU" sz="2200" dirty="0" err="1" smtClean="0">
                <a:solidFill>
                  <a:srgbClr val="002060"/>
                </a:solidFill>
              </a:rPr>
              <a:t>грудня</a:t>
            </a:r>
            <a:r>
              <a:rPr lang="ru-RU" sz="2200" dirty="0" smtClean="0">
                <a:solidFill>
                  <a:srgbClr val="002060"/>
                </a:solidFill>
              </a:rPr>
              <a:t> — Парламент </a:t>
            </a:r>
            <a:r>
              <a:rPr lang="ru-RU" sz="2200" dirty="0" err="1" smtClean="0">
                <a:solidFill>
                  <a:srgbClr val="002060"/>
                </a:solidFill>
              </a:rPr>
              <a:t>обрав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Вацлава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Гавела</a:t>
            </a:r>
            <a:r>
              <a:rPr lang="ru-RU" sz="2200" dirty="0" smtClean="0">
                <a:solidFill>
                  <a:srgbClr val="002060"/>
                </a:solidFill>
              </a:rPr>
              <a:t> на пост президента.</a:t>
            </a:r>
          </a:p>
          <a:p>
            <a:endParaRPr lang="ru-RU" sz="2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&amp;Ocy;&amp;tcy;&amp;kcy;&amp;rcy;&amp;ocy;&amp;vcy;&amp;iecy;&amp;ncy;&amp;icy;&amp;yacy; &amp;chcy;&amp;iecy;&amp;khcy;&amp;ocy;&amp;fcy;&amp;icy;&amp;lcy;&amp;acy;: &amp;kcy;&amp;rcy;&amp;icy;&amp;tcy;&amp;icy;&amp;chcy;&amp;iecy;&amp;scy;&amp;kcy;&amp;icy;&amp;iecy; &amp;zcy;&amp;acy;&amp;mcy;&amp;iecy;&amp;tcy;&amp;kcy;&amp;icy; &amp;ocy; &amp;CHcy;&amp;iecy;&amp;kh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5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665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Оксамитової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революції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Успіх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Оксамитової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революції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забезпечений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сприятливої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міжнародної</a:t>
            </a:r>
            <a:r>
              <a:rPr lang="ru-RU" sz="2200" dirty="0" smtClean="0">
                <a:solidFill>
                  <a:srgbClr val="002060"/>
                </a:solidFill>
              </a:rPr>
              <a:t> обстановки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Перемога </a:t>
            </a:r>
            <a:r>
              <a:rPr lang="ru-RU" sz="2200" dirty="0" err="1" smtClean="0">
                <a:solidFill>
                  <a:srgbClr val="002060"/>
                </a:solidFill>
              </a:rPr>
              <a:t>нових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політичних</a:t>
            </a:r>
            <a:r>
              <a:rPr lang="ru-RU" sz="2200" dirty="0" smtClean="0">
                <a:solidFill>
                  <a:srgbClr val="002060"/>
                </a:solidFill>
              </a:rPr>
              <a:t> сил </a:t>
            </a:r>
            <a:r>
              <a:rPr lang="ru-RU" sz="2200" dirty="0" err="1" smtClean="0">
                <a:solidFill>
                  <a:srgbClr val="002060"/>
                </a:solidFill>
              </a:rPr>
              <a:t>призвела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відновлення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законодавчої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виконавчої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влади</a:t>
            </a:r>
            <a:r>
              <a:rPr lang="ru-RU" sz="2200" dirty="0" smtClean="0">
                <a:solidFill>
                  <a:srgbClr val="002060"/>
                </a:solidFill>
              </a:rPr>
              <a:t> на федеральному </a:t>
            </a:r>
            <a:r>
              <a:rPr lang="ru-RU" sz="2200" dirty="0" err="1" smtClean="0">
                <a:solidFill>
                  <a:srgbClr val="002060"/>
                </a:solidFill>
              </a:rPr>
              <a:t>рівні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місцевих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органів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влади</a:t>
            </a:r>
            <a:r>
              <a:rPr lang="ru-RU" sz="2200" dirty="0" smtClean="0">
                <a:solidFill>
                  <a:srgbClr val="002060"/>
                </a:solidFill>
              </a:rPr>
              <a:t>. У </a:t>
            </a:r>
            <a:r>
              <a:rPr lang="ru-RU" sz="2200" dirty="0" err="1" smtClean="0">
                <a:solidFill>
                  <a:srgbClr val="002060"/>
                </a:solidFill>
              </a:rPr>
              <a:t>червні</a:t>
            </a:r>
            <a:r>
              <a:rPr lang="ru-RU" sz="2200" dirty="0" smtClean="0">
                <a:solidFill>
                  <a:srgbClr val="002060"/>
                </a:solidFill>
              </a:rPr>
              <a:t> 1990 року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проведені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вибори</a:t>
            </a:r>
            <a:r>
              <a:rPr lang="ru-RU" sz="2200" dirty="0" smtClean="0">
                <a:solidFill>
                  <a:srgbClr val="002060"/>
                </a:solidFill>
              </a:rPr>
              <a:t> у </a:t>
            </a:r>
            <a:r>
              <a:rPr lang="ru-RU" sz="2200" dirty="0" err="1" smtClean="0">
                <a:solidFill>
                  <a:srgbClr val="002060"/>
                </a:solidFill>
              </a:rPr>
              <a:t>Федеральні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збори</a:t>
            </a:r>
            <a:r>
              <a:rPr lang="ru-RU" sz="2200" dirty="0" smtClean="0">
                <a:solidFill>
                  <a:srgbClr val="002060"/>
                </a:solidFill>
              </a:rPr>
              <a:t>, в </a:t>
            </a:r>
            <a:r>
              <a:rPr lang="ru-RU" sz="2200" dirty="0" err="1" smtClean="0">
                <a:solidFill>
                  <a:srgbClr val="002060"/>
                </a:solidFill>
              </a:rPr>
              <a:t>листопаді</a:t>
            </a:r>
            <a:r>
              <a:rPr lang="ru-RU" sz="2200" dirty="0" smtClean="0">
                <a:solidFill>
                  <a:srgbClr val="002060"/>
                </a:solidFill>
              </a:rPr>
              <a:t> 1990 року в </a:t>
            </a:r>
            <a:r>
              <a:rPr lang="ru-RU" sz="2200" dirty="0" err="1" smtClean="0">
                <a:solidFill>
                  <a:srgbClr val="002060"/>
                </a:solidFill>
              </a:rPr>
              <a:t>місцеві</a:t>
            </a:r>
            <a:r>
              <a:rPr lang="ru-RU" sz="2200" dirty="0" smtClean="0">
                <a:solidFill>
                  <a:srgbClr val="002060"/>
                </a:solidFill>
              </a:rPr>
              <a:t> ради.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29 </a:t>
            </a:r>
            <a:r>
              <a:rPr lang="ru-RU" sz="2200" dirty="0" err="1" smtClean="0">
                <a:solidFill>
                  <a:srgbClr val="002060"/>
                </a:solidFill>
              </a:rPr>
              <a:t>березня</a:t>
            </a:r>
            <a:r>
              <a:rPr lang="ru-RU" sz="2200" dirty="0" smtClean="0">
                <a:solidFill>
                  <a:srgbClr val="002060"/>
                </a:solidFill>
              </a:rPr>
              <a:t> 1990 року </a:t>
            </a:r>
            <a:r>
              <a:rPr lang="ru-RU" sz="2200" dirty="0" err="1" smtClean="0">
                <a:solidFill>
                  <a:srgbClr val="002060"/>
                </a:solidFill>
              </a:rPr>
              <a:t>Федеральне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скасували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стару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назву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Соціалістична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200" dirty="0" smtClean="0">
                <a:solidFill>
                  <a:srgbClr val="002060"/>
                </a:solidFill>
              </a:rPr>
              <a:t>; у </a:t>
            </a:r>
            <a:r>
              <a:rPr lang="ru-RU" sz="2200" dirty="0" err="1" smtClean="0">
                <a:solidFill>
                  <a:srgbClr val="002060"/>
                </a:solidFill>
              </a:rPr>
              <a:t>квітні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воно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було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замінено</a:t>
            </a:r>
            <a:r>
              <a:rPr lang="ru-RU" sz="2200" dirty="0" smtClean="0">
                <a:solidFill>
                  <a:srgbClr val="002060"/>
                </a:solidFill>
              </a:rPr>
              <a:t> новою </a:t>
            </a:r>
            <a:r>
              <a:rPr lang="ru-RU" sz="2200" dirty="0" err="1" smtClean="0">
                <a:solidFill>
                  <a:srgbClr val="002060"/>
                </a:solidFill>
              </a:rPr>
              <a:t>назвою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Чеська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Федеративна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200" dirty="0" smtClean="0">
                <a:solidFill>
                  <a:srgbClr val="002060"/>
                </a:solidFill>
              </a:rPr>
              <a:t>. З 1 </a:t>
            </a:r>
            <a:r>
              <a:rPr lang="ru-RU" sz="2200" dirty="0" err="1" smtClean="0">
                <a:solidFill>
                  <a:srgbClr val="002060"/>
                </a:solidFill>
              </a:rPr>
              <a:t>січня</a:t>
            </a:r>
            <a:r>
              <a:rPr lang="ru-RU" sz="2200" dirty="0" smtClean="0">
                <a:solidFill>
                  <a:srgbClr val="002060"/>
                </a:solidFill>
              </a:rPr>
              <a:t> 1993 року </a:t>
            </a:r>
            <a:r>
              <a:rPr lang="ru-RU" sz="2200" dirty="0" err="1" smtClean="0">
                <a:solidFill>
                  <a:srgbClr val="002060"/>
                </a:solidFill>
              </a:rPr>
              <a:t>існують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дві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Чеська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У </a:t>
            </a:r>
            <a:r>
              <a:rPr lang="ru-RU" sz="2200" dirty="0" err="1" smtClean="0">
                <a:solidFill>
                  <a:srgbClr val="002060"/>
                </a:solidFill>
              </a:rPr>
              <a:t>Чехії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Словаччині</a:t>
            </a:r>
            <a:r>
              <a:rPr lang="ru-RU" sz="2200" dirty="0" smtClean="0">
                <a:solidFill>
                  <a:srgbClr val="002060"/>
                </a:solidFill>
              </a:rPr>
              <a:t> день 17 листопада </a:t>
            </a:r>
            <a:r>
              <a:rPr lang="ru-RU" sz="2200" dirty="0" err="1" smtClean="0">
                <a:solidFill>
                  <a:srgbClr val="002060"/>
                </a:solidFill>
              </a:rPr>
              <a:t>оголошено</a:t>
            </a:r>
            <a:r>
              <a:rPr lang="ru-RU" sz="2200" dirty="0" smtClean="0">
                <a:solidFill>
                  <a:srgbClr val="002060"/>
                </a:solidFill>
              </a:rPr>
              <a:t> Днем </a:t>
            </a:r>
            <a:r>
              <a:rPr lang="ru-RU" sz="2200" dirty="0" err="1" smtClean="0">
                <a:solidFill>
                  <a:srgbClr val="002060"/>
                </a:solidFill>
              </a:rPr>
              <a:t>боротьби</a:t>
            </a:r>
            <a:r>
              <a:rPr lang="ru-RU" sz="2200" dirty="0" smtClean="0">
                <a:solidFill>
                  <a:srgbClr val="002060"/>
                </a:solidFill>
              </a:rPr>
              <a:t> за свободу і </a:t>
            </a:r>
            <a:r>
              <a:rPr lang="ru-RU" sz="2200" dirty="0" err="1" smtClean="0">
                <a:solidFill>
                  <a:srgbClr val="002060"/>
                </a:solidFill>
              </a:rPr>
              <a:t>демократію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Розпад</a:t>
            </a:r>
            <a:r>
              <a:rPr lang="ru-RU" dirty="0" smtClean="0"/>
              <a:t>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 (1993)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8820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002060"/>
                </a:solidFill>
              </a:rPr>
              <a:t>Падіння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комуністичного</a:t>
            </a:r>
            <a:r>
              <a:rPr lang="ru-RU" sz="2200" dirty="0" smtClean="0">
                <a:solidFill>
                  <a:srgbClr val="002060"/>
                </a:solidFill>
              </a:rPr>
              <a:t> режиму в 1989 </a:t>
            </a:r>
            <a:r>
              <a:rPr lang="ru-RU" sz="2200" dirty="0" err="1" smtClean="0">
                <a:solidFill>
                  <a:srgbClr val="002060"/>
                </a:solidFill>
              </a:rPr>
              <a:t>році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призвело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посилення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тенденцій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політичного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розмежування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Чехії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Словаччини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Посткомуністичні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еліти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обох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частин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200" dirty="0" smtClean="0">
                <a:solidFill>
                  <a:srgbClr val="002060"/>
                </a:solidFill>
              </a:rPr>
              <a:t> взяли курс на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незалежність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У 1990 </a:t>
            </a:r>
            <a:r>
              <a:rPr lang="ru-RU" sz="2200" dirty="0" err="1" smtClean="0">
                <a:solidFill>
                  <a:srgbClr val="002060"/>
                </a:solidFill>
              </a:rPr>
              <a:t>році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розгорілася</a:t>
            </a:r>
            <a:r>
              <a:rPr lang="ru-RU" sz="2200" dirty="0" smtClean="0">
                <a:solidFill>
                  <a:srgbClr val="002060"/>
                </a:solidFill>
              </a:rPr>
              <a:t> так звана «</a:t>
            </a:r>
            <a:r>
              <a:rPr lang="ru-RU" sz="2200" dirty="0" err="1" smtClean="0">
                <a:solidFill>
                  <a:srgbClr val="002060"/>
                </a:solidFill>
              </a:rPr>
              <a:t>дефісная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війна</a:t>
            </a:r>
            <a:r>
              <a:rPr lang="ru-RU" sz="2200" dirty="0" smtClean="0">
                <a:solidFill>
                  <a:srgbClr val="002060"/>
                </a:solidFill>
              </a:rPr>
              <a:t>». </a:t>
            </a:r>
            <a:r>
              <a:rPr lang="ru-RU" sz="2200" dirty="0" err="1" smtClean="0">
                <a:solidFill>
                  <a:srgbClr val="002060"/>
                </a:solidFill>
              </a:rPr>
              <a:t>Чеські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політики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наполягали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збереженні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колишнього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написання</a:t>
            </a:r>
            <a:r>
              <a:rPr lang="ru-RU" sz="2200" dirty="0" smtClean="0">
                <a:solidFill>
                  <a:srgbClr val="002060"/>
                </a:solidFill>
              </a:rPr>
              <a:t> «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Чехословаччина</a:t>
            </a:r>
            <a:r>
              <a:rPr lang="ru-RU" sz="2200" dirty="0" smtClean="0">
                <a:solidFill>
                  <a:srgbClr val="002060"/>
                </a:solidFill>
              </a:rPr>
              <a:t>» в </a:t>
            </a:r>
            <a:r>
              <a:rPr lang="ru-RU" sz="2200" dirty="0" err="1" smtClean="0">
                <a:solidFill>
                  <a:srgbClr val="002060"/>
                </a:solidFill>
              </a:rPr>
              <a:t>одне</a:t>
            </a:r>
            <a:r>
              <a:rPr lang="ru-RU" sz="2200" dirty="0" smtClean="0">
                <a:solidFill>
                  <a:srgbClr val="002060"/>
                </a:solidFill>
              </a:rPr>
              <a:t> слово, словаки </a:t>
            </a:r>
            <a:r>
              <a:rPr lang="ru-RU" sz="2200" dirty="0" err="1" smtClean="0">
                <a:solidFill>
                  <a:srgbClr val="002060"/>
                </a:solidFill>
              </a:rPr>
              <a:t>вимагали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дефісного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написання</a:t>
            </a:r>
            <a:r>
              <a:rPr lang="ru-RU" sz="2200" dirty="0" smtClean="0">
                <a:solidFill>
                  <a:srgbClr val="002060"/>
                </a:solidFill>
              </a:rPr>
              <a:t>: «</a:t>
            </a:r>
            <a:r>
              <a:rPr lang="ru-RU" sz="2200" dirty="0" err="1" smtClean="0">
                <a:solidFill>
                  <a:srgbClr val="002060"/>
                </a:solidFill>
              </a:rPr>
              <a:t>Чехо-Словаччина</a:t>
            </a:r>
            <a:r>
              <a:rPr lang="ru-RU" sz="2200" dirty="0" smtClean="0">
                <a:solidFill>
                  <a:srgbClr val="002060"/>
                </a:solidFill>
              </a:rPr>
              <a:t>». В </a:t>
            </a:r>
            <a:r>
              <a:rPr lang="ru-RU" sz="2200" dirty="0" err="1" smtClean="0">
                <a:solidFill>
                  <a:srgbClr val="002060"/>
                </a:solidFill>
              </a:rPr>
              <a:t>результаті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компромісу</a:t>
            </a:r>
            <a:r>
              <a:rPr lang="ru-RU" sz="2200" dirty="0" smtClean="0">
                <a:solidFill>
                  <a:srgbClr val="002060"/>
                </a:solidFill>
              </a:rPr>
              <a:t> з 29 </a:t>
            </a:r>
            <a:r>
              <a:rPr lang="ru-RU" sz="2200" dirty="0" err="1" smtClean="0">
                <a:solidFill>
                  <a:srgbClr val="002060"/>
                </a:solidFill>
              </a:rPr>
              <a:t>березня</a:t>
            </a:r>
            <a:r>
              <a:rPr lang="ru-RU" sz="2200" dirty="0" smtClean="0">
                <a:solidFill>
                  <a:srgbClr val="002060"/>
                </a:solidFill>
              </a:rPr>
              <a:t> 1990 року </a:t>
            </a:r>
            <a:r>
              <a:rPr lang="ru-RU" sz="2200" dirty="0" err="1" smtClean="0">
                <a:solidFill>
                  <a:srgbClr val="002060"/>
                </a:solidFill>
              </a:rPr>
              <a:t>країна</a:t>
            </a:r>
            <a:r>
              <a:rPr lang="ru-RU" sz="2200" dirty="0" smtClean="0">
                <a:solidFill>
                  <a:srgbClr val="002060"/>
                </a:solidFill>
              </a:rPr>
              <a:t> стала </a:t>
            </a:r>
            <a:r>
              <a:rPr lang="ru-RU" sz="2200" dirty="0" err="1" smtClean="0">
                <a:solidFill>
                  <a:srgbClr val="002060"/>
                </a:solidFill>
              </a:rPr>
              <a:t>офіційно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іменуватися</a:t>
            </a:r>
            <a:r>
              <a:rPr lang="ru-RU" sz="2200" dirty="0" smtClean="0">
                <a:solidFill>
                  <a:srgbClr val="002060"/>
                </a:solidFill>
              </a:rPr>
              <a:t> «</a:t>
            </a:r>
            <a:r>
              <a:rPr lang="ru-RU" sz="2200" dirty="0" err="1" smtClean="0">
                <a:solidFill>
                  <a:srgbClr val="002060"/>
                </a:solidFill>
              </a:rPr>
              <a:t>Чеська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Федеративна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200" dirty="0" smtClean="0">
                <a:solidFill>
                  <a:srgbClr val="002060"/>
                </a:solidFill>
              </a:rPr>
              <a:t> (ЧСФР), </a:t>
            </a:r>
            <a:r>
              <a:rPr lang="ru-RU" sz="2200" dirty="0" err="1" smtClean="0">
                <a:solidFill>
                  <a:srgbClr val="002060"/>
                </a:solidFill>
              </a:rPr>
              <a:t>скорочена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назва</a:t>
            </a:r>
            <a:r>
              <a:rPr lang="ru-RU" sz="2200" dirty="0" smtClean="0">
                <a:solidFill>
                  <a:srgbClr val="002060"/>
                </a:solidFill>
              </a:rPr>
              <a:t> «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Чехословаччина</a:t>
            </a:r>
            <a:r>
              <a:rPr lang="ru-RU" sz="2200" dirty="0" smtClean="0">
                <a:solidFill>
                  <a:srgbClr val="002060"/>
                </a:solidFill>
              </a:rPr>
              <a:t>» </a:t>
            </a:r>
            <a:r>
              <a:rPr lang="ru-RU" sz="2200" dirty="0" err="1" smtClean="0">
                <a:solidFill>
                  <a:srgbClr val="002060"/>
                </a:solidFill>
              </a:rPr>
              <a:t>по-словацьки</a:t>
            </a:r>
            <a:r>
              <a:rPr lang="ru-RU" sz="2200" dirty="0" smtClean="0">
                <a:solidFill>
                  <a:srgbClr val="002060"/>
                </a:solidFill>
              </a:rPr>
              <a:t> могло </a:t>
            </a:r>
            <a:r>
              <a:rPr lang="ru-RU" sz="2200" dirty="0" err="1" smtClean="0">
                <a:solidFill>
                  <a:srgbClr val="002060"/>
                </a:solidFill>
              </a:rPr>
              <a:t>писатися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дефісом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по-чеськи</a:t>
            </a:r>
            <a:r>
              <a:rPr lang="ru-RU" sz="2200" dirty="0" smtClean="0">
                <a:solidFill>
                  <a:srgbClr val="002060"/>
                </a:solidFill>
              </a:rPr>
              <a:t> — без </a:t>
            </a:r>
            <a:r>
              <a:rPr lang="ru-RU" sz="2200" dirty="0" err="1" smtClean="0">
                <a:solidFill>
                  <a:srgbClr val="002060"/>
                </a:solidFill>
              </a:rPr>
              <a:t>дефіса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1 </a:t>
            </a:r>
            <a:r>
              <a:rPr lang="ru-RU" sz="2200" dirty="0" err="1" smtClean="0">
                <a:solidFill>
                  <a:srgbClr val="002060"/>
                </a:solidFill>
              </a:rPr>
              <a:t>січня</a:t>
            </a:r>
            <a:r>
              <a:rPr lang="ru-RU" sz="2200" dirty="0" smtClean="0">
                <a:solidFill>
                  <a:srgbClr val="002060"/>
                </a:solidFill>
              </a:rPr>
              <a:t> 1993 </a:t>
            </a:r>
            <a:r>
              <a:rPr lang="ru-RU" sz="2200" dirty="0" err="1" smtClean="0">
                <a:solidFill>
                  <a:srgbClr val="002060"/>
                </a:solidFill>
              </a:rPr>
              <a:t>країна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мирним</a:t>
            </a:r>
            <a:r>
              <a:rPr lang="ru-RU" sz="2200" dirty="0" smtClean="0">
                <a:solidFill>
                  <a:srgbClr val="002060"/>
                </a:solidFill>
              </a:rPr>
              <a:t> шляхом </a:t>
            </a:r>
            <a:r>
              <a:rPr lang="ru-RU" sz="2200" dirty="0" err="1" smtClean="0">
                <a:solidFill>
                  <a:srgbClr val="002060"/>
                </a:solidFill>
              </a:rPr>
              <a:t>розпалася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Чехію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Словаччину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відбувся</a:t>
            </a:r>
            <a:r>
              <a:rPr lang="ru-RU" sz="2200" dirty="0" smtClean="0">
                <a:solidFill>
                  <a:srgbClr val="002060"/>
                </a:solidFill>
              </a:rPr>
              <a:t> так званий </a:t>
            </a:r>
            <a:r>
              <a:rPr lang="ru-RU" sz="2200" dirty="0" err="1" smtClean="0">
                <a:solidFill>
                  <a:srgbClr val="002060"/>
                </a:solidFill>
              </a:rPr>
              <a:t>оксамитовий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розлучення</a:t>
            </a:r>
            <a:r>
              <a:rPr lang="ru-RU" sz="2200" dirty="0" smtClean="0">
                <a:solidFill>
                  <a:srgbClr val="002060"/>
                </a:solidFill>
              </a:rPr>
              <a:t> (за </a:t>
            </a:r>
            <a:r>
              <a:rPr lang="ru-RU" sz="2200" dirty="0" err="1" smtClean="0">
                <a:solidFill>
                  <a:srgbClr val="002060"/>
                </a:solidFill>
              </a:rPr>
              <a:t>аналогією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оксамитовою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революцією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5970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Перша </a:t>
            </a:r>
            <a:r>
              <a:rPr lang="ru-RU" sz="3200" b="1" dirty="0" err="1" smtClean="0">
                <a:solidFill>
                  <a:srgbClr val="002060"/>
                </a:solidFill>
              </a:rPr>
              <a:t>республ</a:t>
            </a:r>
            <a:r>
              <a:rPr lang="uk-UA" sz="3200" b="1" dirty="0" smtClean="0">
                <a:solidFill>
                  <a:srgbClr val="002060"/>
                </a:solidFill>
              </a:rPr>
              <a:t>і</a:t>
            </a:r>
            <a:r>
              <a:rPr lang="ru-RU" sz="3200" b="1" dirty="0" err="1" smtClean="0">
                <a:solidFill>
                  <a:srgbClr val="002060"/>
                </a:solidFill>
              </a:rPr>
              <a:t>ка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(1918—1938</a:t>
            </a:r>
            <a:r>
              <a:rPr lang="ru-RU" sz="3200" b="1" dirty="0" smtClean="0">
                <a:solidFill>
                  <a:srgbClr val="002060"/>
                </a:solidFill>
                <a:latin typeface="Ampir Deco" pitchFamily="2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Ampir Dec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Створена в </a:t>
            </a:r>
            <a:r>
              <a:rPr lang="ru-RU" sz="2200" dirty="0" err="1" smtClean="0">
                <a:solidFill>
                  <a:srgbClr val="002060"/>
                </a:solidFill>
              </a:rPr>
              <a:t>листопаді</a:t>
            </a:r>
            <a:r>
              <a:rPr lang="ru-RU" sz="2200" dirty="0" smtClean="0">
                <a:solidFill>
                  <a:srgbClr val="002060"/>
                </a:solidFill>
              </a:rPr>
              <a:t> 1918 року в </a:t>
            </a:r>
            <a:r>
              <a:rPr lang="ru-RU" sz="2200" dirty="0" err="1" smtClean="0">
                <a:solidFill>
                  <a:srgbClr val="002060"/>
                </a:solidFill>
              </a:rPr>
              <a:t>ході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розпаду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Австро-Угорщини</a:t>
            </a:r>
            <a:r>
              <a:rPr lang="ru-RU" sz="2200" dirty="0" smtClean="0">
                <a:solidFill>
                  <a:srgbClr val="002060"/>
                </a:solidFill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</a:rPr>
              <a:t>активної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підтримки</a:t>
            </a:r>
            <a:r>
              <a:rPr lang="ru-RU" sz="2200" dirty="0" smtClean="0">
                <a:solidFill>
                  <a:srgbClr val="002060"/>
                </a:solidFill>
              </a:rPr>
              <a:t> держав </a:t>
            </a:r>
            <a:r>
              <a:rPr lang="ru-RU" sz="2200" dirty="0" err="1" smtClean="0">
                <a:solidFill>
                  <a:srgbClr val="002060"/>
                </a:solidFill>
              </a:rPr>
              <a:t>Антанти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Рух за </a:t>
            </a:r>
            <a:r>
              <a:rPr lang="ru-RU" sz="2200" dirty="0" err="1" smtClean="0">
                <a:solidFill>
                  <a:srgbClr val="002060"/>
                </a:solidFill>
              </a:rPr>
              <a:t>виділення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чеських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словацьких</a:t>
            </a:r>
            <a:r>
              <a:rPr lang="ru-RU" sz="2200" dirty="0" smtClean="0">
                <a:solidFill>
                  <a:srgbClr val="002060"/>
                </a:solidFill>
              </a:rPr>
              <a:t> земель </a:t>
            </a:r>
            <a:r>
              <a:rPr lang="ru-RU" sz="2200" dirty="0" err="1" smtClean="0">
                <a:solidFill>
                  <a:srgbClr val="002060"/>
                </a:solidFill>
              </a:rPr>
              <a:t>зі</a:t>
            </a:r>
            <a:r>
              <a:rPr lang="ru-RU" sz="2200" dirty="0" smtClean="0">
                <a:solidFill>
                  <a:srgbClr val="002060"/>
                </a:solidFill>
              </a:rPr>
              <a:t> складу </a:t>
            </a:r>
            <a:r>
              <a:rPr lang="ru-RU" sz="2200" dirty="0" err="1" smtClean="0">
                <a:solidFill>
                  <a:srgbClr val="002060"/>
                </a:solidFill>
              </a:rPr>
              <a:t>Австро-Угорщини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очолив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перебував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під</a:t>
            </a:r>
            <a:r>
              <a:rPr lang="ru-RU" sz="2200" dirty="0" smtClean="0">
                <a:solidFill>
                  <a:srgbClr val="002060"/>
                </a:solidFill>
              </a:rPr>
              <a:t> час </a:t>
            </a:r>
            <a:r>
              <a:rPr lang="ru-RU" sz="2200" dirty="0" err="1" smtClean="0">
                <a:solidFill>
                  <a:srgbClr val="002060"/>
                </a:solidFill>
              </a:rPr>
              <a:t>війни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еміграції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Томаш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Гарріг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Масарик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оформилися</a:t>
            </a:r>
            <a:r>
              <a:rPr lang="ru-RU" sz="2200" dirty="0" smtClean="0">
                <a:solidFill>
                  <a:srgbClr val="002060"/>
                </a:solidFill>
              </a:rPr>
              <a:t> 13 </a:t>
            </a:r>
            <a:r>
              <a:rPr lang="ru-RU" sz="2200" dirty="0" err="1" smtClean="0">
                <a:solidFill>
                  <a:srgbClr val="002060"/>
                </a:solidFill>
              </a:rPr>
              <a:t>липня</a:t>
            </a:r>
            <a:r>
              <a:rPr lang="ru-RU" sz="2200" dirty="0" smtClean="0">
                <a:solidFill>
                  <a:srgbClr val="002060"/>
                </a:solidFill>
              </a:rPr>
              <a:t> 1918 року в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Комітет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14 </a:t>
            </a:r>
            <a:r>
              <a:rPr lang="ru-RU" sz="2200" dirty="0" err="1" smtClean="0">
                <a:solidFill>
                  <a:srgbClr val="002060"/>
                </a:solidFill>
              </a:rPr>
              <a:t>жовтня</a:t>
            </a:r>
            <a:r>
              <a:rPr lang="ru-RU" sz="2200" dirty="0" smtClean="0">
                <a:solidFill>
                  <a:srgbClr val="002060"/>
                </a:solidFill>
              </a:rPr>
              <a:t> 1918 року </a:t>
            </a:r>
            <a:r>
              <a:rPr lang="ru-RU" sz="2200" dirty="0" err="1" smtClean="0">
                <a:solidFill>
                  <a:srgbClr val="002060"/>
                </a:solidFill>
              </a:rPr>
              <a:t>було</a:t>
            </a:r>
            <a:r>
              <a:rPr lang="ru-RU" sz="2200" dirty="0" smtClean="0">
                <a:solidFill>
                  <a:srgbClr val="002060"/>
                </a:solidFill>
              </a:rPr>
              <a:t> створено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Тимчасовий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Уряд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29 лютого 1920 року </a:t>
            </a:r>
            <a:r>
              <a:rPr lang="ru-RU" sz="2200" dirty="0" err="1" smtClean="0">
                <a:solidFill>
                  <a:srgbClr val="002060"/>
                </a:solidFill>
              </a:rPr>
              <a:t>Революційне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Збори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прийняли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Конституційну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хартію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, яка </a:t>
            </a:r>
            <a:r>
              <a:rPr lang="ru-RU" sz="2200" dirty="0" err="1" smtClean="0">
                <a:solidFill>
                  <a:srgbClr val="002060"/>
                </a:solidFill>
              </a:rPr>
              <a:t>проголошувала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Чехословаччину</a:t>
            </a:r>
            <a:r>
              <a:rPr lang="ru-RU" sz="2200" dirty="0" smtClean="0">
                <a:solidFill>
                  <a:srgbClr val="002060"/>
                </a:solidFill>
              </a:rPr>
              <a:t> демократичною </a:t>
            </a:r>
            <a:r>
              <a:rPr lang="ru-RU" sz="2200" dirty="0" err="1" smtClean="0">
                <a:solidFill>
                  <a:srgbClr val="002060"/>
                </a:solidFill>
              </a:rPr>
              <a:t>парламентською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республікою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200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Словаччина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9" descr="vlajka_slovensk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7958" y="3068960"/>
            <a:ext cx="4036042" cy="2690043"/>
          </a:xfrm>
          <a:prstGeom prst="rect">
            <a:avLst/>
          </a:prstGeom>
          <a:noFill/>
        </p:spPr>
      </p:pic>
      <p:pic>
        <p:nvPicPr>
          <p:cNvPr id="4" name="Picture 10" descr="statny_znak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92255" y="0"/>
            <a:ext cx="2051745" cy="25448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08720"/>
            <a:ext cx="6516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Дата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sz="2200" dirty="0" smtClean="0">
                <a:solidFill>
                  <a:srgbClr val="002060"/>
                </a:solidFill>
              </a:rPr>
              <a:t>: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1 </a:t>
            </a:r>
            <a:r>
              <a:rPr lang="ru-RU" sz="2200" dirty="0" err="1" smtClean="0">
                <a:solidFill>
                  <a:srgbClr val="002060"/>
                </a:solidFill>
              </a:rPr>
              <a:t>січня</a:t>
            </a:r>
            <a:r>
              <a:rPr lang="ru-RU" sz="2200" dirty="0" smtClean="0">
                <a:solidFill>
                  <a:srgbClr val="002060"/>
                </a:solidFill>
              </a:rPr>
              <a:t> 1993 (</a:t>
            </a:r>
            <a:r>
              <a:rPr lang="ru-RU" sz="2200" dirty="0" err="1" smtClean="0">
                <a:solidFill>
                  <a:srgbClr val="002060"/>
                </a:solidFill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розпаду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err="1" smtClean="0">
                <a:solidFill>
                  <a:srgbClr val="002060"/>
                </a:solidFill>
              </a:rPr>
              <a:t>Офіційна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мова</a:t>
            </a:r>
            <a:r>
              <a:rPr lang="ru-RU" sz="2200" dirty="0" smtClean="0">
                <a:solidFill>
                  <a:srgbClr val="002060"/>
                </a:solidFill>
              </a:rPr>
              <a:t>: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err="1" smtClean="0">
                <a:solidFill>
                  <a:srgbClr val="002060"/>
                </a:solidFill>
              </a:rPr>
              <a:t>Столиця</a:t>
            </a:r>
            <a:r>
              <a:rPr lang="ru-RU" sz="2200" dirty="0" smtClean="0">
                <a:solidFill>
                  <a:srgbClr val="002060"/>
                </a:solidFill>
              </a:rPr>
              <a:t>: </a:t>
            </a:r>
            <a:r>
              <a:rPr lang="ru-RU" sz="2200" dirty="0" smtClean="0">
                <a:solidFill>
                  <a:srgbClr val="002060"/>
                </a:solidFill>
              </a:rPr>
              <a:t>Братислава 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Форма </a:t>
            </a:r>
            <a:r>
              <a:rPr lang="ru-RU" sz="2200" dirty="0" err="1" smtClean="0">
                <a:solidFill>
                  <a:srgbClr val="002060"/>
                </a:solidFill>
              </a:rPr>
              <a:t>правління</a:t>
            </a:r>
            <a:r>
              <a:rPr lang="ru-RU" sz="2200" dirty="0" smtClean="0">
                <a:solidFill>
                  <a:srgbClr val="002060"/>
                </a:solidFill>
              </a:rPr>
              <a:t>: </a:t>
            </a:r>
            <a:r>
              <a:rPr lang="ru-RU" sz="2200" dirty="0" err="1" smtClean="0">
                <a:solidFill>
                  <a:srgbClr val="002060"/>
                </a:solidFill>
              </a:rPr>
              <a:t>парламентська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республіка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Президент: </a:t>
            </a:r>
            <a:r>
              <a:rPr lang="ru-RU" sz="2200" dirty="0" err="1" smtClean="0">
                <a:solidFill>
                  <a:srgbClr val="002060"/>
                </a:solidFill>
              </a:rPr>
              <a:t>Андрій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Кіска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Andrej Kiska Senate of Pol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033585"/>
            <a:ext cx="2987824" cy="382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Політична</a:t>
            </a:r>
            <a:r>
              <a:rPr lang="ru-RU" sz="3200" b="1" dirty="0" smtClean="0">
                <a:solidFill>
                  <a:srgbClr val="002060"/>
                </a:solidFill>
              </a:rPr>
              <a:t> структура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200" dirty="0" smtClean="0">
                <a:solidFill>
                  <a:srgbClr val="002060"/>
                </a:solidFill>
              </a:rPr>
              <a:t>До </a:t>
            </a:r>
            <a:r>
              <a:rPr lang="ru-RU" sz="2200" dirty="0" err="1" smtClean="0">
                <a:solidFill>
                  <a:srgbClr val="002060"/>
                </a:solidFill>
              </a:rPr>
              <a:t>вступу</a:t>
            </a:r>
            <a:r>
              <a:rPr lang="ru-RU" sz="2200" dirty="0" smtClean="0">
                <a:solidFill>
                  <a:srgbClr val="002060"/>
                </a:solidFill>
              </a:rPr>
              <a:t> у </a:t>
            </a:r>
            <a:r>
              <a:rPr lang="ru-RU" sz="2200" dirty="0" err="1" smtClean="0">
                <a:solidFill>
                  <a:srgbClr val="002060"/>
                </a:solidFill>
              </a:rPr>
              <a:t>Європейський</a:t>
            </a:r>
            <a:r>
              <a:rPr lang="ru-RU" sz="2200" dirty="0" smtClean="0">
                <a:solidFill>
                  <a:srgbClr val="002060"/>
                </a:solidFill>
              </a:rPr>
              <a:t> союз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знаходилася</a:t>
            </a:r>
            <a:r>
              <a:rPr lang="ru-RU" sz="2200" dirty="0" smtClean="0">
                <a:solidFill>
                  <a:srgbClr val="002060"/>
                </a:solidFill>
              </a:rPr>
              <a:t> по </a:t>
            </a:r>
            <a:r>
              <a:rPr lang="ru-RU" sz="2200" dirty="0" err="1" smtClean="0">
                <a:solidFill>
                  <a:srgbClr val="002060"/>
                </a:solidFill>
              </a:rPr>
              <a:t>відношенню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інтеграційного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процесу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стані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спокою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Більше</a:t>
            </a:r>
            <a:r>
              <a:rPr lang="ru-RU" sz="2200" dirty="0" smtClean="0">
                <a:solidFill>
                  <a:srgbClr val="002060"/>
                </a:solidFill>
              </a:rPr>
              <a:t> того, </a:t>
            </a:r>
            <a:r>
              <a:rPr lang="ru-RU" sz="2200" dirty="0" err="1" smtClean="0">
                <a:solidFill>
                  <a:srgbClr val="002060"/>
                </a:solidFill>
              </a:rPr>
              <a:t>відносини</a:t>
            </a:r>
            <a:r>
              <a:rPr lang="ru-RU" sz="2200" dirty="0" smtClean="0">
                <a:solidFill>
                  <a:srgbClr val="002060"/>
                </a:solidFill>
              </a:rPr>
              <a:t> з ЄС в </a:t>
            </a:r>
            <a:r>
              <a:rPr lang="ru-RU" sz="2200" dirty="0" err="1" smtClean="0">
                <a:solidFill>
                  <a:srgbClr val="002060"/>
                </a:solidFill>
              </a:rPr>
              <a:t>зазначений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період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характеризувалися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недовірою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багаторазовими</a:t>
            </a:r>
            <a:r>
              <a:rPr lang="ru-RU" sz="2200" dirty="0" smtClean="0">
                <a:solidFill>
                  <a:srgbClr val="002060"/>
                </a:solidFill>
              </a:rPr>
              <a:t> демаршами і </a:t>
            </a:r>
            <a:r>
              <a:rPr lang="ru-RU" sz="2200" dirty="0" err="1" smtClean="0">
                <a:solidFill>
                  <a:srgbClr val="002060"/>
                </a:solidFill>
              </a:rPr>
              <a:t>взаємними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обвинувачуваннями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r>
              <a:rPr lang="ru-RU" sz="2200" dirty="0" smtClean="0">
                <a:solidFill>
                  <a:srgbClr val="002060"/>
                </a:solidFill>
              </a:rPr>
              <a:t> Одним з перших </a:t>
            </a:r>
            <a:r>
              <a:rPr lang="ru-RU" sz="2200" dirty="0" err="1" smtClean="0">
                <a:solidFill>
                  <a:srgbClr val="002060"/>
                </a:solidFill>
              </a:rPr>
              <a:t>конкретних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кроків</a:t>
            </a:r>
            <a:r>
              <a:rPr lang="ru-RU" sz="2200" dirty="0" smtClean="0">
                <a:solidFill>
                  <a:srgbClr val="002060"/>
                </a:solidFill>
              </a:rPr>
              <a:t> уряду </a:t>
            </a:r>
            <a:r>
              <a:rPr lang="ru-RU" sz="2200" dirty="0" err="1" smtClean="0">
                <a:solidFill>
                  <a:srgbClr val="002060"/>
                </a:solidFill>
              </a:rPr>
              <a:t>була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розробка</a:t>
            </a:r>
            <a:r>
              <a:rPr lang="ru-RU" sz="2200" dirty="0" smtClean="0">
                <a:solidFill>
                  <a:srgbClr val="002060"/>
                </a:solidFill>
              </a:rPr>
              <a:t> «Плану </a:t>
            </a:r>
            <a:r>
              <a:rPr lang="ru-RU" sz="2200" dirty="0" err="1" smtClean="0">
                <a:solidFill>
                  <a:srgbClr val="002060"/>
                </a:solidFill>
              </a:rPr>
              <a:t>інтенсифікації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процесу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інтеграції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Європейського</a:t>
            </a:r>
            <a:r>
              <a:rPr lang="ru-RU" sz="2200" dirty="0" smtClean="0">
                <a:solidFill>
                  <a:srgbClr val="002060"/>
                </a:solidFill>
              </a:rPr>
              <a:t> Союзу» (24 лютого 1999 р.), в </a:t>
            </a:r>
            <a:r>
              <a:rPr lang="ru-RU" sz="2200" dirty="0" err="1" smtClean="0">
                <a:solidFill>
                  <a:srgbClr val="002060"/>
                </a:solidFill>
              </a:rPr>
              <a:t>якому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r>
              <a:rPr lang="ru-RU" sz="2200" dirty="0" smtClean="0">
                <a:solidFill>
                  <a:srgbClr val="002060"/>
                </a:solidFill>
              </a:rPr>
              <a:t> сторона </a:t>
            </a:r>
            <a:r>
              <a:rPr lang="ru-RU" sz="2200" dirty="0" err="1" smtClean="0">
                <a:solidFill>
                  <a:srgbClr val="002060"/>
                </a:solidFill>
              </a:rPr>
              <a:t>зобов’язалася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розвивати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більш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тісніші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взаємовідносини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всіма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країнами-членами</a:t>
            </a:r>
            <a:r>
              <a:rPr lang="ru-RU" sz="2200" dirty="0" smtClean="0">
                <a:solidFill>
                  <a:srgbClr val="002060"/>
                </a:solidFill>
              </a:rPr>
              <a:t> ЄС, а також з </a:t>
            </a:r>
            <a:r>
              <a:rPr lang="ru-RU" sz="2200" dirty="0" err="1" smtClean="0">
                <a:solidFill>
                  <a:srgbClr val="002060"/>
                </a:solidFill>
              </a:rPr>
              <a:t>Чеською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Республікою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Угорщиною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</a:p>
          <a:p>
            <a:pPr fontAlgn="t"/>
            <a:r>
              <a:rPr lang="ru-RU" sz="2200" dirty="0" err="1" smtClean="0">
                <a:solidFill>
                  <a:srgbClr val="002060"/>
                </a:solidFill>
              </a:rPr>
              <a:t>Далі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відбувався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перехід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тісної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координації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зовнішньополітичної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діяльності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двосторонніх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багатосторонніх</a:t>
            </a:r>
            <a:r>
              <a:rPr lang="ru-RU" sz="2200" dirty="0" smtClean="0">
                <a:solidFill>
                  <a:srgbClr val="002060"/>
                </a:solidFill>
              </a:rPr>
              <a:t> основах з акцентом на </a:t>
            </a:r>
            <a:r>
              <a:rPr lang="ru-RU" sz="2200" dirty="0" err="1" smtClean="0">
                <a:solidFill>
                  <a:srgbClr val="002060"/>
                </a:solidFill>
              </a:rPr>
              <a:t>практичне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надання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Чехією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Угорщиною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Польщею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допомоги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Словаччині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підготовці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вступу</a:t>
            </a:r>
            <a:r>
              <a:rPr lang="ru-RU" sz="2200" dirty="0" smtClean="0">
                <a:solidFill>
                  <a:srgbClr val="002060"/>
                </a:solidFill>
              </a:rPr>
              <a:t> в ЄС і НАТО. Цей </a:t>
            </a:r>
            <a:r>
              <a:rPr lang="ru-RU" sz="2200" dirty="0" err="1" smtClean="0">
                <a:solidFill>
                  <a:srgbClr val="002060"/>
                </a:solidFill>
              </a:rPr>
              <a:t>період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охоплював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період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кінця</a:t>
            </a:r>
            <a:r>
              <a:rPr lang="ru-RU" sz="2200" dirty="0" smtClean="0">
                <a:solidFill>
                  <a:srgbClr val="002060"/>
                </a:solidFill>
              </a:rPr>
              <a:t> 1998 року до </a:t>
            </a:r>
            <a:r>
              <a:rPr lang="ru-RU" sz="2200" dirty="0" err="1" smtClean="0">
                <a:solidFill>
                  <a:srgbClr val="002060"/>
                </a:solidFill>
              </a:rPr>
              <a:t>кінця</a:t>
            </a:r>
            <a:r>
              <a:rPr lang="ru-RU" sz="2200" dirty="0" smtClean="0">
                <a:solidFill>
                  <a:srgbClr val="002060"/>
                </a:solidFill>
              </a:rPr>
              <a:t> 2002 року.</a:t>
            </a:r>
          </a:p>
          <a:p>
            <a:pPr fontAlgn="t"/>
            <a:r>
              <a:rPr lang="ru-RU" sz="2200" dirty="0" smtClean="0">
                <a:solidFill>
                  <a:srgbClr val="002060"/>
                </a:solidFill>
              </a:rPr>
              <a:t>В 1993-1994 роках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державне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керівництво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концентрувало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першочергову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увагу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процесі</a:t>
            </a:r>
            <a:r>
              <a:rPr lang="ru-RU" sz="2200" dirty="0" smtClean="0">
                <a:solidFill>
                  <a:srgbClr val="002060"/>
                </a:solidFill>
              </a:rPr>
              <a:t> дипломатичного </a:t>
            </a:r>
            <a:r>
              <a:rPr lang="ru-RU" sz="2200" dirty="0" err="1" smtClean="0">
                <a:solidFill>
                  <a:srgbClr val="002060"/>
                </a:solidFill>
              </a:rPr>
              <a:t>визнання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нової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 –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Словаччини</a:t>
            </a:r>
            <a:r>
              <a:rPr lang="ru-RU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 err="1" smtClean="0">
                <a:solidFill>
                  <a:srgbClr val="002060"/>
                </a:solidFill>
              </a:rPr>
              <a:t>світовою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спільнотою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одночасного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її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вступу</a:t>
            </a:r>
            <a:r>
              <a:rPr lang="ru-RU" sz="2200" dirty="0" smtClean="0">
                <a:solidFill>
                  <a:srgbClr val="002060"/>
                </a:solidFill>
              </a:rPr>
              <a:t> до ООН та </a:t>
            </a:r>
            <a:r>
              <a:rPr lang="ru-RU" sz="2200" dirty="0" err="1" smtClean="0">
                <a:solidFill>
                  <a:srgbClr val="002060"/>
                </a:solidFill>
              </a:rPr>
              <a:t>інших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міжнародних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 smtClean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002060"/>
                </a:solidFill>
              </a:rPr>
              <a:t>Сучасний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інтеграційний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або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постінтеграційний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етап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співробітництва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Респубіки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країнами-сусідками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після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розширення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Євросоюзу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характеризується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розгортанням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міждержавного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співробітництва</a:t>
            </a:r>
            <a:r>
              <a:rPr lang="ru-RU" sz="2200" dirty="0" smtClean="0">
                <a:solidFill>
                  <a:srgbClr val="002060"/>
                </a:solidFill>
              </a:rPr>
              <a:t> в 2004-2005 роках на </a:t>
            </a:r>
            <a:r>
              <a:rPr lang="ru-RU" sz="2200" dirty="0" err="1" smtClean="0">
                <a:solidFill>
                  <a:srgbClr val="002060"/>
                </a:solidFill>
              </a:rPr>
              <a:t>нових</a:t>
            </a:r>
            <a:r>
              <a:rPr lang="ru-RU" sz="2200" dirty="0" smtClean="0">
                <a:solidFill>
                  <a:srgbClr val="002060"/>
                </a:solidFill>
              </a:rPr>
              <a:t> засадах і принципах. На </a:t>
            </a:r>
            <a:r>
              <a:rPr lang="ru-RU" sz="2200" dirty="0" err="1" smtClean="0">
                <a:solidFill>
                  <a:srgbClr val="002060"/>
                </a:solidFill>
              </a:rPr>
              <a:t>міжнародній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арені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реалізує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спільну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зовнішню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безпекову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політику</a:t>
            </a:r>
            <a:r>
              <a:rPr lang="ru-RU" sz="2200" dirty="0" smtClean="0">
                <a:solidFill>
                  <a:srgbClr val="002060"/>
                </a:solidFill>
              </a:rPr>
              <a:t> ЄС. Вона </a:t>
            </a:r>
            <a:r>
              <a:rPr lang="ru-RU" sz="2200" dirty="0" err="1" smtClean="0">
                <a:solidFill>
                  <a:srgbClr val="002060"/>
                </a:solidFill>
              </a:rPr>
              <a:t>погоджено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інтегруюється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спільного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внутрішнього</a:t>
            </a:r>
            <a:r>
              <a:rPr lang="ru-RU" sz="2200" dirty="0" smtClean="0">
                <a:solidFill>
                  <a:srgbClr val="002060"/>
                </a:solidFill>
              </a:rPr>
              <a:t> ринку, </a:t>
            </a:r>
            <a:r>
              <a:rPr lang="ru-RU" sz="2200" dirty="0" err="1" smtClean="0">
                <a:solidFill>
                  <a:srgbClr val="002060"/>
                </a:solidFill>
              </a:rPr>
              <a:t>торговельного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митного</a:t>
            </a:r>
            <a:r>
              <a:rPr lang="ru-RU" sz="2200" dirty="0" smtClean="0">
                <a:solidFill>
                  <a:srgbClr val="002060"/>
                </a:solidFill>
              </a:rPr>
              <a:t> союзу ЄС. Також,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цей</a:t>
            </a:r>
            <a:r>
              <a:rPr lang="ru-RU" sz="2200" dirty="0" smtClean="0">
                <a:solidFill>
                  <a:srgbClr val="002060"/>
                </a:solidFill>
              </a:rPr>
              <a:t> час разом з </a:t>
            </a:r>
            <a:r>
              <a:rPr lang="ru-RU" sz="2200" dirty="0" err="1" smtClean="0">
                <a:solidFill>
                  <a:srgbClr val="002060"/>
                </a:solidFill>
              </a:rPr>
              <a:t>сусідніми</a:t>
            </a:r>
            <a:r>
              <a:rPr lang="ru-RU" sz="2200" dirty="0" smtClean="0">
                <a:solidFill>
                  <a:srgbClr val="002060"/>
                </a:solidFill>
              </a:rPr>
              <a:t> державами </a:t>
            </a:r>
            <a:r>
              <a:rPr lang="ru-RU" sz="2200" dirty="0" err="1" smtClean="0">
                <a:solidFill>
                  <a:srgbClr val="002060"/>
                </a:solidFill>
              </a:rPr>
              <a:t>готувалася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вступу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єврозону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введення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євро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замість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грошових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одиниць</a:t>
            </a:r>
            <a:r>
              <a:rPr lang="ru-RU" sz="2200" dirty="0" smtClean="0">
                <a:solidFill>
                  <a:srgbClr val="002060"/>
                </a:solidFill>
              </a:rPr>
              <a:t>. 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200" dirty="0" smtClean="0">
                <a:solidFill>
                  <a:srgbClr val="002060"/>
                </a:solidFill>
              </a:rPr>
              <a:t>Як і кожна країна світу Словаччина має свої економічні  слабкі сторони та переваги:</a:t>
            </a:r>
          </a:p>
          <a:p>
            <a:r>
              <a:rPr lang="uk-UA" sz="2200" i="1" dirty="0" smtClean="0">
                <a:solidFill>
                  <a:srgbClr val="002060"/>
                </a:solidFill>
              </a:rPr>
              <a:t>Переваги економіки:</a:t>
            </a:r>
            <a:r>
              <a:rPr lang="uk-UA" sz="2200" dirty="0" smtClean="0">
                <a:solidFill>
                  <a:srgbClr val="002060"/>
                </a:solidFill>
              </a:rPr>
              <a:t> зростання виробництва, особливо в західній частині. Ріст іноземних інвестицій, успіх програми приватизації. Експорт  у країни ЄС приносить прибуток. Перспективи для туризму, особливо для гірськолижних курортів у Татрах.</a:t>
            </a:r>
          </a:p>
          <a:p>
            <a:r>
              <a:rPr lang="uk-UA" sz="2200" i="1" dirty="0" smtClean="0">
                <a:solidFill>
                  <a:srgbClr val="002060"/>
                </a:solidFill>
              </a:rPr>
              <a:t>Слабкі сторони:</a:t>
            </a:r>
            <a:r>
              <a:rPr lang="uk-UA" sz="2200" dirty="0" smtClean="0">
                <a:solidFill>
                  <a:srgbClr val="002060"/>
                </a:solidFill>
              </a:rPr>
              <a:t> високий зовнішній борг. Через залежність від зовнішньої торгівлі Словаччина чутлива до світової рецесії. Схід країни бідний. Великий ріст безробіття. Катастрофа  так званого плану ощадних пірамід в 2002 </a:t>
            </a:r>
            <a:r>
              <a:rPr lang="uk-UA" sz="2200" dirty="0" smtClean="0">
                <a:solidFill>
                  <a:srgbClr val="002060"/>
                </a:solidFill>
              </a:rPr>
              <a:t>р. </a:t>
            </a:r>
            <a:endParaRPr lang="uk-UA" sz="2200" dirty="0" smtClean="0">
              <a:solidFill>
                <a:srgbClr val="002060"/>
              </a:solidFill>
            </a:endParaRPr>
          </a:p>
          <a:p>
            <a:r>
              <a:rPr lang="uk-UA" sz="2200" dirty="0" smtClean="0">
                <a:solidFill>
                  <a:srgbClr val="002060"/>
                </a:solidFill>
              </a:rPr>
              <a:t>Добувна </a:t>
            </a:r>
            <a:r>
              <a:rPr lang="uk-UA" sz="2200" dirty="0" smtClean="0">
                <a:solidFill>
                  <a:srgbClr val="002060"/>
                </a:solidFill>
              </a:rPr>
              <a:t>промисловість. Словаччина щодо багата корисними копалинами, є і </a:t>
            </a:r>
            <a:r>
              <a:rPr lang="uk-UA" sz="2200" dirty="0" err="1" smtClean="0">
                <a:solidFill>
                  <a:srgbClr val="002060"/>
                </a:solidFill>
              </a:rPr>
              <a:t>розвідуються</a:t>
            </a:r>
            <a:r>
              <a:rPr lang="uk-UA" sz="2200" dirty="0" smtClean="0">
                <a:solidFill>
                  <a:srgbClr val="002060"/>
                </a:solidFill>
              </a:rPr>
              <a:t> родовища кам'яного і бурого вугілля, лігніту, в Словацьких рудних горах — залізних, марганцевих, поліметалевих руд, сурми, магнезиту.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В обробній промисловості виділяються чорна і кольорова металургія, машинобудування, хімія і нафтохімія, текстильна галузь.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Транспорт і зв'язок. Загальна протяжність залізниць становить 3668 км, автомобільних — 42 717 </a:t>
            </a:r>
            <a:r>
              <a:rPr lang="uk-UA" sz="2200" dirty="0" smtClean="0">
                <a:solidFill>
                  <a:srgbClr val="002060"/>
                </a:solidFill>
              </a:rPr>
              <a:t>км.</a:t>
            </a:r>
            <a:endParaRPr lang="uk-UA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uk-UA" sz="2200" dirty="0" smtClean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Економіка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002060"/>
                </a:solidFill>
              </a:rPr>
              <a:t>Помітну</a:t>
            </a:r>
            <a:r>
              <a:rPr lang="ru-RU" sz="2200" dirty="0" smtClean="0">
                <a:solidFill>
                  <a:srgbClr val="002060"/>
                </a:solidFill>
              </a:rPr>
              <a:t> роль в </a:t>
            </a:r>
            <a:r>
              <a:rPr lang="ru-RU" sz="2200" dirty="0" err="1" smtClean="0">
                <a:solidFill>
                  <a:srgbClr val="002060"/>
                </a:solidFill>
              </a:rPr>
              <a:t>економіці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відіграє</a:t>
            </a:r>
            <a:r>
              <a:rPr lang="ru-RU" sz="2200" dirty="0" smtClean="0">
                <a:solidFill>
                  <a:srgbClr val="002060"/>
                </a:solidFill>
              </a:rPr>
              <a:t> туризм: </a:t>
            </a:r>
            <a:r>
              <a:rPr lang="ru-RU" sz="2200" dirty="0" err="1" smtClean="0">
                <a:solidFill>
                  <a:srgbClr val="002060"/>
                </a:solidFill>
              </a:rPr>
              <a:t>різноманітність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природних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ландшафтів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багата</a:t>
            </a:r>
            <a:r>
              <a:rPr lang="ru-RU" sz="2200" dirty="0" smtClean="0">
                <a:solidFill>
                  <a:srgbClr val="002060"/>
                </a:solidFill>
              </a:rPr>
              <a:t> культурна </a:t>
            </a:r>
            <a:r>
              <a:rPr lang="ru-RU" sz="2200" dirty="0" err="1" smtClean="0">
                <a:solidFill>
                  <a:srgbClr val="002060"/>
                </a:solidFill>
              </a:rPr>
              <a:t>традиція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розвинена</a:t>
            </a:r>
            <a:r>
              <a:rPr lang="ru-RU" sz="2200" dirty="0" smtClean="0">
                <a:solidFill>
                  <a:srgbClr val="002060"/>
                </a:solidFill>
              </a:rPr>
              <a:t> мережа </a:t>
            </a:r>
            <a:r>
              <a:rPr lang="ru-RU" sz="2200" dirty="0" err="1" smtClean="0">
                <a:solidFill>
                  <a:srgbClr val="002060"/>
                </a:solidFill>
              </a:rPr>
              <a:t>готелів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лікувально-оздоровчих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курортів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спортивних</a:t>
            </a:r>
            <a:r>
              <a:rPr lang="ru-RU" sz="2200" dirty="0" smtClean="0">
                <a:solidFill>
                  <a:srgbClr val="002060"/>
                </a:solidFill>
              </a:rPr>
              <a:t> баз </a:t>
            </a:r>
            <a:r>
              <a:rPr lang="ru-RU" sz="2200" dirty="0" err="1" smtClean="0">
                <a:solidFill>
                  <a:srgbClr val="002060"/>
                </a:solidFill>
              </a:rPr>
              <a:t>надають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широкі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можливості</a:t>
            </a:r>
            <a:r>
              <a:rPr lang="ru-RU" sz="2200" dirty="0" smtClean="0">
                <a:solidFill>
                  <a:srgbClr val="002060"/>
                </a:solidFill>
              </a:rPr>
              <a:t> для </a:t>
            </a:r>
            <a:r>
              <a:rPr lang="ru-RU" sz="2200" dirty="0" err="1" smtClean="0">
                <a:solidFill>
                  <a:srgbClr val="002060"/>
                </a:solidFill>
              </a:rPr>
              <a:t>відпочинку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лікування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подорожей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48478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Культура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Культура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відродилась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майже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після</a:t>
            </a:r>
            <a:r>
              <a:rPr lang="ru-RU" sz="2200" dirty="0" smtClean="0">
                <a:solidFill>
                  <a:srgbClr val="002060"/>
                </a:solidFill>
              </a:rPr>
              <a:t> 900 </a:t>
            </a:r>
            <a:r>
              <a:rPr lang="ru-RU" sz="2200" dirty="0" err="1" smtClean="0">
                <a:solidFill>
                  <a:srgbClr val="002060"/>
                </a:solidFill>
              </a:rPr>
              <a:t>років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угорського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домінування</a:t>
            </a:r>
            <a:r>
              <a:rPr lang="ru-RU" sz="2200" dirty="0" smtClean="0">
                <a:solidFill>
                  <a:srgbClr val="002060"/>
                </a:solidFill>
              </a:rPr>
              <a:t>, в 19-му </a:t>
            </a:r>
            <a:r>
              <a:rPr lang="ru-RU" sz="2200" dirty="0" err="1" smtClean="0">
                <a:solidFill>
                  <a:srgbClr val="002060"/>
                </a:solidFill>
              </a:rPr>
              <a:t>сторіччі</a:t>
            </a:r>
            <a:r>
              <a:rPr lang="ru-RU" sz="2200" dirty="0" smtClean="0">
                <a:solidFill>
                  <a:srgbClr val="002060"/>
                </a:solidFill>
              </a:rPr>
              <a:t>, а </a:t>
            </a:r>
            <a:r>
              <a:rPr lang="ru-RU" sz="2200" dirty="0" err="1" smtClean="0">
                <a:solidFill>
                  <a:srgbClr val="002060"/>
                </a:solidFill>
              </a:rPr>
              <a:t>саме</a:t>
            </a:r>
            <a:r>
              <a:rPr lang="ru-RU" sz="2200" dirty="0" smtClean="0">
                <a:solidFill>
                  <a:srgbClr val="002060"/>
                </a:solidFill>
              </a:rPr>
              <a:t> - </a:t>
            </a:r>
            <a:r>
              <a:rPr lang="ru-RU" sz="2200" dirty="0" err="1" smtClean="0">
                <a:solidFill>
                  <a:srgbClr val="002060"/>
                </a:solidFill>
              </a:rPr>
              <a:t>була</a:t>
            </a:r>
            <a:r>
              <a:rPr lang="ru-RU" sz="2200" dirty="0" smtClean="0">
                <a:solidFill>
                  <a:srgbClr val="002060"/>
                </a:solidFill>
              </a:rPr>
              <a:t> створена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літературна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мова</a:t>
            </a:r>
            <a:r>
              <a:rPr lang="ru-RU" sz="2200" dirty="0" smtClean="0">
                <a:solidFill>
                  <a:srgbClr val="002060"/>
                </a:solidFill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націоналістом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Л'удовітом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Стуром</a:t>
            </a:r>
            <a:r>
              <a:rPr lang="ru-RU" sz="2200" dirty="0" smtClean="0">
                <a:solidFill>
                  <a:srgbClr val="002060"/>
                </a:solidFill>
              </a:rPr>
              <a:t>). </a:t>
            </a:r>
            <a:r>
              <a:rPr lang="ru-RU" sz="2200" dirty="0" err="1" smtClean="0">
                <a:solidFill>
                  <a:srgbClr val="002060"/>
                </a:solidFill>
              </a:rPr>
              <a:t>Це</a:t>
            </a:r>
            <a:r>
              <a:rPr lang="ru-RU" sz="2200" dirty="0" smtClean="0">
                <a:solidFill>
                  <a:srgbClr val="002060"/>
                </a:solidFill>
              </a:rPr>
              <a:t> привело до </a:t>
            </a:r>
            <a:r>
              <a:rPr lang="ru-RU" sz="2200" dirty="0" err="1" smtClean="0">
                <a:solidFill>
                  <a:srgbClr val="002060"/>
                </a:solidFill>
              </a:rPr>
              <a:t>появи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самосвідомості</a:t>
            </a:r>
            <a:r>
              <a:rPr lang="ru-RU" sz="2200" dirty="0" smtClean="0">
                <a:solidFill>
                  <a:srgbClr val="002060"/>
                </a:solidFill>
              </a:rPr>
              <a:t>. Одним з </a:t>
            </a:r>
            <a:r>
              <a:rPr lang="ru-RU" sz="2200" dirty="0" err="1" smtClean="0">
                <a:solidFill>
                  <a:srgbClr val="002060"/>
                </a:solidFill>
              </a:rPr>
              <a:t>провідних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художників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був</a:t>
            </a:r>
            <a:r>
              <a:rPr lang="ru-RU" sz="2200" dirty="0" smtClean="0">
                <a:solidFill>
                  <a:srgbClr val="002060"/>
                </a:solidFill>
              </a:rPr>
              <a:t> поет </a:t>
            </a:r>
            <a:r>
              <a:rPr lang="ru-RU" sz="2200" dirty="0" err="1" smtClean="0">
                <a:solidFill>
                  <a:srgbClr val="002060"/>
                </a:solidFill>
              </a:rPr>
              <a:t>Павло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Оом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Хвіздослав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творчість</a:t>
            </a:r>
            <a:r>
              <a:rPr lang="ru-RU" sz="2200" dirty="0" smtClean="0">
                <a:solidFill>
                  <a:srgbClr val="002060"/>
                </a:solidFill>
              </a:rPr>
              <a:t> якого </a:t>
            </a:r>
            <a:r>
              <a:rPr lang="ru-RU" sz="2200" dirty="0" err="1" smtClean="0">
                <a:solidFill>
                  <a:srgbClr val="002060"/>
                </a:solidFill>
              </a:rPr>
              <a:t>була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навіть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перекладена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декілька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мов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Архітектурні</a:t>
            </a:r>
            <a:r>
              <a:rPr lang="ru-RU" sz="2200" dirty="0" smtClean="0">
                <a:solidFill>
                  <a:srgbClr val="002060"/>
                </a:solidFill>
              </a:rPr>
              <a:t> чудеса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включають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готичну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церкву</a:t>
            </a:r>
            <a:r>
              <a:rPr lang="ru-RU" sz="2200" dirty="0" smtClean="0">
                <a:solidFill>
                  <a:srgbClr val="002060"/>
                </a:solidFill>
              </a:rPr>
              <a:t> Св. Джеймса в </a:t>
            </a:r>
            <a:r>
              <a:rPr lang="en-GB" sz="2200" dirty="0" err="1" smtClean="0">
                <a:solidFill>
                  <a:srgbClr val="002060"/>
                </a:solidFill>
              </a:rPr>
              <a:t>Levoca</a:t>
            </a:r>
            <a:r>
              <a:rPr lang="en-GB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і </a:t>
            </a:r>
            <a:r>
              <a:rPr lang="ru-RU" sz="2200" dirty="0" err="1" smtClean="0">
                <a:solidFill>
                  <a:srgbClr val="002060"/>
                </a:solidFill>
              </a:rPr>
              <a:t>прекрасних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будівлях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що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відносяться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епохи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sz="2200" dirty="0" smtClean="0">
                <a:solidFill>
                  <a:srgbClr val="002060"/>
                </a:solidFill>
              </a:rPr>
              <a:t>, в </a:t>
            </a:r>
            <a:r>
              <a:rPr lang="ru-RU" sz="2200" dirty="0" err="1" smtClean="0">
                <a:solidFill>
                  <a:srgbClr val="002060"/>
                </a:solidFill>
              </a:rPr>
              <a:t>Бардеджове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Традиційні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народні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інструменти</a:t>
            </a:r>
            <a:r>
              <a:rPr lang="ru-RU" sz="2200" dirty="0" smtClean="0">
                <a:solidFill>
                  <a:srgbClr val="002060"/>
                </a:solidFill>
              </a:rPr>
              <a:t> - </a:t>
            </a:r>
            <a:r>
              <a:rPr lang="ru-RU" sz="2200" dirty="0" err="1" smtClean="0">
                <a:solidFill>
                  <a:srgbClr val="002060"/>
                </a:solidFill>
              </a:rPr>
              <a:t>це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</a:rPr>
              <a:t>fujara</a:t>
            </a:r>
            <a:r>
              <a:rPr lang="en-GB" sz="2200" dirty="0" smtClean="0">
                <a:solidFill>
                  <a:srgbClr val="002060"/>
                </a:solidFill>
              </a:rPr>
              <a:t> (2-</a:t>
            </a:r>
            <a:r>
              <a:rPr lang="ru-RU" sz="2200" dirty="0" err="1" smtClean="0">
                <a:solidFill>
                  <a:srgbClr val="002060"/>
                </a:solidFill>
              </a:rPr>
              <a:t>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метрова</a:t>
            </a:r>
            <a:r>
              <a:rPr lang="ru-RU" sz="2200" dirty="0" smtClean="0">
                <a:solidFill>
                  <a:srgbClr val="002060"/>
                </a:solidFill>
              </a:rPr>
              <a:t> флейта), </a:t>
            </a:r>
            <a:r>
              <a:rPr lang="en-GB" sz="2200" dirty="0" err="1" smtClean="0">
                <a:solidFill>
                  <a:srgbClr val="002060"/>
                </a:solidFill>
              </a:rPr>
              <a:t>gajdy</a:t>
            </a:r>
            <a:r>
              <a:rPr lang="en-GB" sz="2200" dirty="0" smtClean="0">
                <a:solidFill>
                  <a:srgbClr val="002060"/>
                </a:solidFill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</a:rPr>
              <a:t>волинка</a:t>
            </a:r>
            <a:r>
              <a:rPr lang="ru-RU" sz="2200" dirty="0" smtClean="0">
                <a:solidFill>
                  <a:srgbClr val="002060"/>
                </a:solidFill>
              </a:rPr>
              <a:t>) і </a:t>
            </a:r>
            <a:r>
              <a:rPr lang="en-GB" sz="2200" dirty="0" err="1" smtClean="0">
                <a:solidFill>
                  <a:srgbClr val="002060"/>
                </a:solidFill>
              </a:rPr>
              <a:t>konkovka</a:t>
            </a:r>
            <a:r>
              <a:rPr lang="en-GB" sz="2200" dirty="0" smtClean="0">
                <a:solidFill>
                  <a:srgbClr val="002060"/>
                </a:solidFill>
              </a:rPr>
              <a:t> (</a:t>
            </a:r>
            <a:r>
              <a:rPr lang="ru-RU" sz="2200" dirty="0" smtClean="0">
                <a:solidFill>
                  <a:srgbClr val="002060"/>
                </a:solidFill>
              </a:rPr>
              <a:t>флейта пастуха). </a:t>
            </a:r>
            <a:r>
              <a:rPr lang="ru-RU" sz="2200" dirty="0" err="1" smtClean="0">
                <a:solidFill>
                  <a:srgbClr val="002060"/>
                </a:solidFill>
              </a:rPr>
              <a:t>Народні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пісні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допомогли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зберігати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мову</a:t>
            </a:r>
            <a:r>
              <a:rPr lang="ru-RU" sz="2200" dirty="0" smtClean="0">
                <a:solidFill>
                  <a:srgbClr val="002060"/>
                </a:solidFill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</a:rPr>
              <a:t>часів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угорського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правління</a:t>
            </a:r>
            <a:r>
              <a:rPr lang="ru-RU" sz="2200" dirty="0" smtClean="0">
                <a:solidFill>
                  <a:srgbClr val="002060"/>
                </a:solidFill>
              </a:rPr>
              <a:t>, і на </a:t>
            </a:r>
            <a:r>
              <a:rPr lang="ru-RU" sz="2200" dirty="0" err="1" smtClean="0">
                <a:solidFill>
                  <a:srgbClr val="002060"/>
                </a:solidFill>
              </a:rPr>
              <a:t>сході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стародавні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народні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традиції</a:t>
            </a:r>
            <a:r>
              <a:rPr lang="ru-RU" sz="2200" dirty="0" smtClean="0">
                <a:solidFill>
                  <a:srgbClr val="002060"/>
                </a:solidFill>
              </a:rPr>
              <a:t> все </a:t>
            </a:r>
            <a:r>
              <a:rPr lang="ru-RU" sz="2200" dirty="0" err="1" smtClean="0">
                <a:solidFill>
                  <a:srgbClr val="002060"/>
                </a:solidFill>
              </a:rPr>
              <a:t>ще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відіграють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важливу</a:t>
            </a:r>
            <a:r>
              <a:rPr lang="ru-RU" sz="2200" dirty="0" smtClean="0">
                <a:solidFill>
                  <a:srgbClr val="002060"/>
                </a:solidFill>
              </a:rPr>
              <a:t> роль в </a:t>
            </a:r>
            <a:r>
              <a:rPr lang="ru-RU" sz="2200" dirty="0" err="1" smtClean="0">
                <a:solidFill>
                  <a:srgbClr val="002060"/>
                </a:solidFill>
              </a:rPr>
              <a:t>культурі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сільського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життя</a:t>
            </a:r>
            <a:r>
              <a:rPr lang="ru-RU" sz="2200" dirty="0" smtClean="0">
                <a:solidFill>
                  <a:srgbClr val="002060"/>
                </a:solidFill>
              </a:rPr>
              <a:t>, де </a:t>
            </a:r>
            <a:r>
              <a:rPr lang="ru-RU" sz="2200" dirty="0" err="1" smtClean="0">
                <a:solidFill>
                  <a:srgbClr val="002060"/>
                </a:solidFill>
              </a:rPr>
              <a:t>роблять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серцеве</a:t>
            </a:r>
            <a:r>
              <a:rPr lang="ru-RU" sz="2200" dirty="0" smtClean="0">
                <a:solidFill>
                  <a:srgbClr val="002060"/>
                </a:solidFill>
              </a:rPr>
              <a:t> вино і </a:t>
            </a:r>
            <a:r>
              <a:rPr lang="ru-RU" sz="2200" dirty="0" err="1" smtClean="0">
                <a:solidFill>
                  <a:srgbClr val="002060"/>
                </a:solidFill>
              </a:rPr>
              <a:t>пристойні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галушки.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200" dirty="0" smtClean="0">
                <a:solidFill>
                  <a:srgbClr val="002060"/>
                </a:solidFill>
              </a:rPr>
              <a:t> культури та науки в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словацьких</a:t>
            </a:r>
            <a:r>
              <a:rPr lang="ru-RU" sz="2200" dirty="0" smtClean="0">
                <a:solidFill>
                  <a:srgbClr val="002060"/>
                </a:solidFill>
              </a:rPr>
              <a:t> землях </a:t>
            </a:r>
            <a:r>
              <a:rPr lang="ru-RU" sz="2200" dirty="0" err="1" smtClean="0">
                <a:solidFill>
                  <a:srgbClr val="002060"/>
                </a:solidFill>
              </a:rPr>
              <a:t>тісно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пов'язаний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діяльністю</a:t>
            </a:r>
            <a:r>
              <a:rPr lang="ru-RU" sz="2200" dirty="0" smtClean="0">
                <a:solidFill>
                  <a:srgbClr val="002060"/>
                </a:solidFill>
              </a:rPr>
              <a:t> "</a:t>
            </a:r>
            <a:r>
              <a:rPr lang="ru-RU" sz="2200" dirty="0" err="1" smtClean="0">
                <a:solidFill>
                  <a:srgbClr val="002060"/>
                </a:solidFill>
              </a:rPr>
              <a:t>Матиці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Словацької</a:t>
            </a:r>
            <a:r>
              <a:rPr lang="ru-RU" sz="2200" dirty="0" smtClean="0">
                <a:solidFill>
                  <a:srgbClr val="002060"/>
                </a:solidFill>
              </a:rPr>
              <a:t>". За </a:t>
            </a:r>
            <a:r>
              <a:rPr lang="ru-RU" sz="2200" dirty="0" err="1" smtClean="0">
                <a:solidFill>
                  <a:srgbClr val="002060"/>
                </a:solidFill>
              </a:rPr>
              <a:t>досить</a:t>
            </a:r>
            <a:r>
              <a:rPr lang="ru-RU" sz="2200" dirty="0" smtClean="0">
                <a:solidFill>
                  <a:srgbClr val="002060"/>
                </a:solidFill>
              </a:rPr>
              <a:t> короткий строк </a:t>
            </a:r>
            <a:r>
              <a:rPr lang="ru-RU" sz="2200" dirty="0" err="1" smtClean="0">
                <a:solidFill>
                  <a:srgbClr val="002060"/>
                </a:solidFill>
              </a:rPr>
              <a:t>її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існування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кошти</a:t>
            </a:r>
            <a:r>
              <a:rPr lang="ru-RU" sz="2200" dirty="0" smtClean="0">
                <a:solidFill>
                  <a:srgbClr val="002060"/>
                </a:solidFill>
              </a:rPr>
              <a:t> "</a:t>
            </a:r>
            <a:r>
              <a:rPr lang="ru-RU" sz="2200" dirty="0" err="1" smtClean="0">
                <a:solidFill>
                  <a:srgbClr val="002060"/>
                </a:solidFill>
              </a:rPr>
              <a:t>Матиці</a:t>
            </a:r>
            <a:r>
              <a:rPr lang="ru-RU" sz="2200" dirty="0" smtClean="0">
                <a:solidFill>
                  <a:srgbClr val="002060"/>
                </a:solidFill>
              </a:rPr>
              <a:t>" </a:t>
            </a:r>
            <a:r>
              <a:rPr lang="ru-RU" sz="2200" dirty="0" err="1" smtClean="0">
                <a:solidFill>
                  <a:srgbClr val="002060"/>
                </a:solidFill>
              </a:rPr>
              <a:t>було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опубліковано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значну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видань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мовою</a:t>
            </a:r>
            <a:r>
              <a:rPr lang="ru-RU" sz="2200" dirty="0" smtClean="0">
                <a:solidFill>
                  <a:srgbClr val="002060"/>
                </a:solidFill>
              </a:rPr>
              <a:t>, у тому </a:t>
            </a:r>
            <a:r>
              <a:rPr lang="ru-RU" sz="2200" dirty="0" err="1" smtClean="0">
                <a:solidFill>
                  <a:srgbClr val="002060"/>
                </a:solidFill>
              </a:rPr>
              <a:t>числі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хрестоматії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підручники</a:t>
            </a:r>
            <a:r>
              <a:rPr lang="ru-RU" sz="2200" dirty="0" smtClean="0">
                <a:solidFill>
                  <a:srgbClr val="002060"/>
                </a:solidFill>
              </a:rPr>
              <a:t>, альманахи </a:t>
            </a:r>
            <a:r>
              <a:rPr lang="ru-RU" sz="2200" dirty="0" err="1" smtClean="0">
                <a:solidFill>
                  <a:srgbClr val="002060"/>
                </a:solidFill>
              </a:rPr>
              <a:t>тощо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Провадилося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збирання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історичних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документів</a:t>
            </a:r>
            <a:r>
              <a:rPr lang="ru-RU" sz="2200" dirty="0" smtClean="0">
                <a:solidFill>
                  <a:srgbClr val="002060"/>
                </a:solidFill>
              </a:rPr>
              <a:t>, гравюр, </a:t>
            </a:r>
            <a:r>
              <a:rPr lang="ru-RU" sz="2200" dirty="0" err="1" smtClean="0">
                <a:solidFill>
                  <a:srgbClr val="002060"/>
                </a:solidFill>
              </a:rPr>
              <a:t>архівних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джерел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що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належали </a:t>
            </a:r>
            <a:r>
              <a:rPr lang="ru-RU" sz="2200" dirty="0" err="1" smtClean="0">
                <a:solidFill>
                  <a:srgbClr val="002060"/>
                </a:solidFill>
              </a:rPr>
              <a:t>діячам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Словацького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sz="2200" dirty="0" smtClean="0">
                <a:solidFill>
                  <a:srgbClr val="002060"/>
                </a:solidFill>
              </a:rPr>
              <a:t>, а також </a:t>
            </a:r>
            <a:r>
              <a:rPr lang="ru-RU" sz="2200" dirty="0" err="1" smtClean="0">
                <a:solidFill>
                  <a:srgbClr val="002060"/>
                </a:solidFill>
              </a:rPr>
              <a:t>мінералів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національних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костюмів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нумізматичних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колекцій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бібліотек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ін</a:t>
            </a:r>
            <a:r>
              <a:rPr lang="ru-RU" sz="2200" dirty="0" smtClean="0">
                <a:solidFill>
                  <a:srgbClr val="002060"/>
                </a:solidFill>
              </a:rPr>
              <a:t>. В момент </a:t>
            </a:r>
            <a:r>
              <a:rPr lang="ru-RU" sz="2200" dirty="0" err="1" smtClean="0">
                <a:solidFill>
                  <a:srgbClr val="002060"/>
                </a:solidFill>
              </a:rPr>
              <a:t>розпуску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Матиці</a:t>
            </a:r>
            <a:r>
              <a:rPr lang="ru-RU" sz="2200" dirty="0" smtClean="0">
                <a:solidFill>
                  <a:srgbClr val="002060"/>
                </a:solidFill>
              </a:rPr>
              <a:t> при </a:t>
            </a:r>
            <a:r>
              <a:rPr lang="ru-RU" sz="2200" dirty="0" err="1" smtClean="0">
                <a:solidFill>
                  <a:srgbClr val="002060"/>
                </a:solidFill>
              </a:rPr>
              <a:t>ній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існували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Історичний</a:t>
            </a:r>
            <a:r>
              <a:rPr lang="ru-RU" sz="2200" dirty="0" smtClean="0">
                <a:solidFill>
                  <a:srgbClr val="002060"/>
                </a:solidFill>
              </a:rPr>
              <a:t> музей, </a:t>
            </a:r>
            <a:r>
              <a:rPr lang="ru-RU" sz="2200" dirty="0" err="1" smtClean="0">
                <a:solidFill>
                  <a:srgbClr val="002060"/>
                </a:solidFill>
              </a:rPr>
              <a:t>секції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філософії</a:t>
            </a:r>
            <a:r>
              <a:rPr lang="ru-RU" sz="2200" dirty="0" smtClean="0">
                <a:solidFill>
                  <a:srgbClr val="002060"/>
                </a:solidFill>
              </a:rPr>
              <a:t>, права, </a:t>
            </a:r>
            <a:r>
              <a:rPr lang="ru-RU" sz="2200" dirty="0" err="1" smtClean="0">
                <a:solidFill>
                  <a:srgbClr val="002060"/>
                </a:solidFill>
              </a:rPr>
              <a:t>літератури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філології</a:t>
            </a:r>
            <a:r>
              <a:rPr lang="ru-RU" sz="2200" dirty="0" smtClean="0">
                <a:solidFill>
                  <a:srgbClr val="002060"/>
                </a:solidFill>
              </a:rPr>
              <a:t>, математики, </a:t>
            </a:r>
            <a:r>
              <a:rPr lang="ru-RU" sz="2200" dirty="0" err="1" smtClean="0">
                <a:solidFill>
                  <a:srgbClr val="002060"/>
                </a:solidFill>
              </a:rPr>
              <a:t>природничих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дисциплін</a:t>
            </a:r>
            <a:r>
              <a:rPr lang="ru-RU" sz="2200" dirty="0" smtClean="0">
                <a:solidFill>
                  <a:srgbClr val="002060"/>
                </a:solidFill>
              </a:rPr>
              <a:t>, а </a:t>
            </a:r>
            <a:r>
              <a:rPr lang="ru-RU" sz="2200" dirty="0" err="1" smtClean="0">
                <a:solidFill>
                  <a:srgbClr val="002060"/>
                </a:solidFill>
              </a:rPr>
              <a:t>бібліотека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налічувала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понад</a:t>
            </a:r>
            <a:r>
              <a:rPr lang="ru-RU" sz="2200" dirty="0" smtClean="0">
                <a:solidFill>
                  <a:srgbClr val="002060"/>
                </a:solidFill>
              </a:rPr>
              <a:t> 10 тис. </a:t>
            </a:r>
            <a:r>
              <a:rPr lang="ru-RU" sz="2200" dirty="0" err="1" smtClean="0">
                <a:solidFill>
                  <a:srgbClr val="002060"/>
                </a:solidFill>
              </a:rPr>
              <a:t>томів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vlg.tour52.ru/netcat_files/Image/Slovakia/005-%D0%9D%D0%B0%D1%86%D0%B8%D0%BE%D0%BD%D0%B0%D0%BB%D1%8C%D0%BD%D1%8B%D0%B5-%D0%BA%D0%BE%D1%81%D1%82%D1%8E%D0%BC%D1%8B-%D1%81%D0%BB%D0%BE%D0%B2%D0%B0%D0%BA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5508104" cy="328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nevse.ru/images/europa/slovakiya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7" cy="3657156"/>
          </a:xfrm>
          <a:prstGeom prst="rect">
            <a:avLst/>
          </a:prstGeom>
          <a:noFill/>
        </p:spPr>
      </p:pic>
      <p:pic>
        <p:nvPicPr>
          <p:cNvPr id="41988" name="Picture 4" descr="http://icache.rutraveller.ru/icache/place/6/150/6150_260x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</p:spPr>
      </p:pic>
      <p:pic>
        <p:nvPicPr>
          <p:cNvPr id="41990" name="Picture 6" descr="http://www.tatilmag.com/wp-content/uploads/2013/12/kos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734789" cy="3212976"/>
          </a:xfrm>
          <a:prstGeom prst="rect">
            <a:avLst/>
          </a:prstGeom>
          <a:noFill/>
        </p:spPr>
      </p:pic>
      <p:pic>
        <p:nvPicPr>
          <p:cNvPr id="41992" name="Picture 8" descr="http://static.panoramio.com/photos/large/14830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ic.academic.ru/pictures/wiki/files/83/Spisska_nova_ves...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585033"/>
          </a:xfrm>
          <a:prstGeom prst="rect">
            <a:avLst/>
          </a:prstGeom>
          <a:noFill/>
        </p:spPr>
      </p:pic>
      <p:pic>
        <p:nvPicPr>
          <p:cNvPr id="43012" name="Picture 4" descr="http://ec.europa.eu/enlargement/archives/enlargement_process/past_enlargements/eu10/pictures/slovakia/tre02_trenc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514" y="3501008"/>
            <a:ext cx="4486485" cy="3356992"/>
          </a:xfrm>
          <a:prstGeom prst="rect">
            <a:avLst/>
          </a:prstGeom>
          <a:noFill/>
        </p:spPr>
      </p:pic>
      <p:pic>
        <p:nvPicPr>
          <p:cNvPr id="43014" name="Picture 6" descr="http://sobory.ru/pic/31700/31732_20141004_192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73016"/>
            <a:ext cx="4716016" cy="3284984"/>
          </a:xfrm>
          <a:prstGeom prst="rect">
            <a:avLst/>
          </a:prstGeom>
          <a:noFill/>
        </p:spPr>
      </p:pic>
      <p:pic>
        <p:nvPicPr>
          <p:cNvPr id="43016" name="Picture 8" descr="http://iledebeaute.ru/files/images/pub/part_2/42485/src/20.JPG?456_608"/>
          <p:cNvPicPr>
            <a:picLocks noChangeAspect="1" noChangeArrowheads="1"/>
          </p:cNvPicPr>
          <p:nvPr/>
        </p:nvPicPr>
        <p:blipFill>
          <a:blip r:embed="rId5" cstate="print"/>
          <a:srcRect t="5104" b="3321"/>
          <a:stretch>
            <a:fillRect/>
          </a:stretch>
        </p:blipFill>
        <p:spPr bwMode="auto">
          <a:xfrm>
            <a:off x="4788024" y="0"/>
            <a:ext cx="435597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Mcy;&amp;acy;&amp;scy;&amp;acy;&amp;rcy;&amp;icy;&amp;kcy; &amp;Tcy;&amp;ocy;&amp;mcy;&amp;acy;&amp;shcy; &amp;Gcy;&amp;acy;&amp;rcy;&amp;rcy;&amp;icy;&amp;gcy; -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320172" cy="561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214290"/>
            <a:ext cx="4293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Томаш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Гарриг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Масарик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2867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При </a:t>
            </a:r>
            <a:r>
              <a:rPr lang="ru-RU" sz="2200" dirty="0" err="1" smtClean="0">
                <a:solidFill>
                  <a:srgbClr val="002060"/>
                </a:solidFill>
              </a:rPr>
              <a:t>народженні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Томаш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Масарик</a:t>
            </a:r>
            <a:r>
              <a:rPr lang="ru-RU" sz="2200" dirty="0" smtClean="0">
                <a:solidFill>
                  <a:srgbClr val="002060"/>
                </a:solidFill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</a:rPr>
              <a:t>чеський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соціолог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філософ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громадський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діяч</a:t>
            </a:r>
            <a:r>
              <a:rPr lang="ru-RU" sz="2200" dirty="0" smtClean="0">
                <a:solidFill>
                  <a:srgbClr val="002060"/>
                </a:solidFill>
              </a:rPr>
              <a:t>, один з </a:t>
            </a:r>
            <a:r>
              <a:rPr lang="ru-RU" sz="2200" dirty="0" err="1" smtClean="0">
                <a:solidFill>
                  <a:srgbClr val="002060"/>
                </a:solidFill>
              </a:rPr>
              <a:t>лідерів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руху</a:t>
            </a:r>
            <a:r>
              <a:rPr lang="ru-RU" sz="2200" dirty="0" smtClean="0">
                <a:solidFill>
                  <a:srgbClr val="002060"/>
                </a:solidFill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незалежність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, а </a:t>
            </a:r>
            <a:r>
              <a:rPr lang="ru-RU" sz="2200" dirty="0" err="1" smtClean="0">
                <a:solidFill>
                  <a:srgbClr val="002060"/>
                </a:solidFill>
              </a:rPr>
              <a:t>після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створення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200" dirty="0" smtClean="0">
                <a:solidFill>
                  <a:srgbClr val="002060"/>
                </a:solidFill>
              </a:rPr>
              <a:t> — перший президент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200" dirty="0" smtClean="0">
                <a:solidFill>
                  <a:srgbClr val="002060"/>
                </a:solidFill>
              </a:rPr>
              <a:t> (1918-1935).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dvard Benes Qu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88458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266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Едвард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Бенеш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1512" y="1196752"/>
            <a:ext cx="439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Державний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політичний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діяч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</a:rPr>
              <a:t>Чехії</a:t>
            </a:r>
            <a:r>
              <a:rPr lang="ru-RU" sz="2200" dirty="0" smtClean="0">
                <a:solidFill>
                  <a:srgbClr val="002060"/>
                </a:solidFill>
              </a:rPr>
              <a:t>). </a:t>
            </a:r>
            <a:r>
              <a:rPr lang="ru-RU" sz="2200" dirty="0" err="1" smtClean="0">
                <a:solidFill>
                  <a:srgbClr val="002060"/>
                </a:solidFill>
              </a:rPr>
              <a:t>Другий</a:t>
            </a:r>
            <a:r>
              <a:rPr lang="ru-RU" sz="2200" dirty="0" smtClean="0">
                <a:solidFill>
                  <a:srgbClr val="002060"/>
                </a:solidFill>
              </a:rPr>
              <a:t> президент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smtClean="0">
                <a:solidFill>
                  <a:srgbClr val="002060"/>
                </a:solidFill>
              </a:rPr>
              <a:t>1935-1948.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76672"/>
            <a:ext cx="6223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Друга </a:t>
            </a:r>
            <a:r>
              <a:rPr lang="ru-RU" sz="3600" b="1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3600" b="1" dirty="0" smtClean="0">
                <a:solidFill>
                  <a:srgbClr val="002060"/>
                </a:solidFill>
              </a:rPr>
              <a:t> (1938-1939)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Восени</a:t>
            </a:r>
            <a:r>
              <a:rPr lang="ru-RU" sz="2200" dirty="0" smtClean="0">
                <a:solidFill>
                  <a:srgbClr val="002060"/>
                </a:solidFill>
              </a:rPr>
              <a:t> 1938 року </a:t>
            </a:r>
            <a:r>
              <a:rPr lang="ru-RU" sz="2200" dirty="0" err="1" smtClean="0">
                <a:solidFill>
                  <a:srgbClr val="002060"/>
                </a:solidFill>
              </a:rPr>
              <a:t>після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Мюнхенських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угод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втратила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Судетської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області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що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відійшла</a:t>
            </a:r>
            <a:r>
              <a:rPr lang="ru-RU" sz="2200" dirty="0" smtClean="0">
                <a:solidFill>
                  <a:srgbClr val="002060"/>
                </a:solidFill>
              </a:rPr>
              <a:t> до </a:t>
            </a:r>
            <a:r>
              <a:rPr lang="ru-RU" sz="2200" dirty="0" err="1" smtClean="0">
                <a:solidFill>
                  <a:srgbClr val="002060"/>
                </a:solidFill>
              </a:rPr>
              <a:t>Німеччини</a:t>
            </a:r>
            <a:r>
              <a:rPr lang="ru-RU" sz="2200" dirty="0" smtClean="0">
                <a:solidFill>
                  <a:srgbClr val="002060"/>
                </a:solidFill>
              </a:rPr>
              <a:t>. На </a:t>
            </a:r>
            <a:r>
              <a:rPr lang="ru-RU" sz="2200" dirty="0" err="1" smtClean="0">
                <a:solidFill>
                  <a:srgbClr val="002060"/>
                </a:solidFill>
              </a:rPr>
              <a:t>зміну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Першій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прийшла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недовговічна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підконтрольна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Німеччині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Друга </a:t>
            </a:r>
            <a:r>
              <a:rPr lang="ru-RU" sz="2200" dirty="0" err="1" smtClean="0">
                <a:solidFill>
                  <a:srgbClr val="002060"/>
                </a:solidFill>
              </a:rPr>
              <a:t>республіка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чолі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Емілем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Гахою</a:t>
            </a:r>
            <a:r>
              <a:rPr lang="ru-RU" sz="2200" dirty="0" smtClean="0">
                <a:solidFill>
                  <a:srgbClr val="002060"/>
                </a:solidFill>
              </a:rPr>
              <a:t>, в </a:t>
            </a:r>
            <a:r>
              <a:rPr lang="ru-RU" sz="2200" dirty="0" err="1" smtClean="0">
                <a:solidFill>
                  <a:srgbClr val="002060"/>
                </a:solidFill>
              </a:rPr>
              <a:t>її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складі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Словаччина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Підкарпатська</a:t>
            </a:r>
            <a:r>
              <a:rPr lang="ru-RU" sz="2200" dirty="0" smtClean="0">
                <a:solidFill>
                  <a:srgbClr val="002060"/>
                </a:solidFill>
              </a:rPr>
              <a:t> Русь </a:t>
            </a:r>
            <a:r>
              <a:rPr lang="ru-RU" sz="2200" dirty="0" err="1" smtClean="0">
                <a:solidFill>
                  <a:srgbClr val="002060"/>
                </a:solidFill>
              </a:rPr>
              <a:t>отримали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автономію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2 &amp;icy;&amp;yucy;&amp;lcy;&amp;yacy; &amp;rcy;&amp;ocy;&amp;dcy;&amp;icy;&amp;lcy;&amp;icy;&amp;scy;&amp;soft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61766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0"/>
            <a:ext cx="2334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Еміль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Гаха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4291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Чеський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правої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орієнтації</a:t>
            </a:r>
            <a:r>
              <a:rPr lang="ru-RU" sz="2200" dirty="0" smtClean="0">
                <a:solidFill>
                  <a:srgbClr val="002060"/>
                </a:solidFill>
              </a:rPr>
              <a:t>, юрист, з 1938 — президент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, з 1939 — президент </a:t>
            </a:r>
            <a:r>
              <a:rPr lang="ru-RU" sz="2200" dirty="0" err="1" smtClean="0">
                <a:solidFill>
                  <a:srgbClr val="002060"/>
                </a:solidFill>
              </a:rPr>
              <a:t>утвореного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німецькими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окупаційними</a:t>
            </a:r>
            <a:r>
              <a:rPr lang="ru-RU" sz="2200" dirty="0" smtClean="0">
                <a:solidFill>
                  <a:srgbClr val="002060"/>
                </a:solidFill>
              </a:rPr>
              <a:t> властями Протекторату </a:t>
            </a:r>
            <a:r>
              <a:rPr lang="ru-RU" sz="2200" dirty="0" err="1" smtClean="0">
                <a:solidFill>
                  <a:srgbClr val="002060"/>
                </a:solidFill>
              </a:rPr>
              <a:t>Богемія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Моравія</a:t>
            </a:r>
            <a:r>
              <a:rPr lang="ru-RU" sz="2200" dirty="0" smtClean="0">
                <a:solidFill>
                  <a:srgbClr val="002060"/>
                </a:solidFill>
              </a:rPr>
              <a:t>. В 1945 </a:t>
            </a:r>
            <a:r>
              <a:rPr lang="ru-RU" sz="2200" dirty="0" err="1" smtClean="0">
                <a:solidFill>
                  <a:srgbClr val="002060"/>
                </a:solidFill>
              </a:rPr>
              <a:t>заарештований</a:t>
            </a:r>
            <a:r>
              <a:rPr lang="ru-RU" sz="2200" dirty="0" smtClean="0">
                <a:solidFill>
                  <a:srgbClr val="002060"/>
                </a:solidFill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</a:rPr>
              <a:t>співпрацю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німцями</a:t>
            </a:r>
            <a:r>
              <a:rPr lang="ru-RU" sz="2200" dirty="0" smtClean="0">
                <a:solidFill>
                  <a:srgbClr val="002060"/>
                </a:solidFill>
              </a:rPr>
              <a:t>, в </a:t>
            </a:r>
            <a:r>
              <a:rPr lang="ru-RU" sz="2200" dirty="0" err="1" smtClean="0">
                <a:solidFill>
                  <a:srgbClr val="002060"/>
                </a:solidFill>
              </a:rPr>
              <a:t>очікуванні</a:t>
            </a:r>
            <a:r>
              <a:rPr lang="ru-RU" sz="2200" dirty="0" smtClean="0">
                <a:solidFill>
                  <a:srgbClr val="002060"/>
                </a:solidFill>
              </a:rPr>
              <a:t> суду помер в </a:t>
            </a:r>
            <a:r>
              <a:rPr lang="ru-RU" sz="2200" dirty="0" err="1" smtClean="0">
                <a:solidFill>
                  <a:srgbClr val="002060"/>
                </a:solidFill>
              </a:rPr>
              <a:t>ув'язненні</a:t>
            </a:r>
            <a:r>
              <a:rPr lang="ru-RU" sz="2200" dirty="0" smtClean="0">
                <a:solidFill>
                  <a:srgbClr val="002060"/>
                </a:solidFill>
              </a:rPr>
              <a:t> 26 </a:t>
            </a:r>
            <a:r>
              <a:rPr lang="ru-RU" sz="2200" dirty="0" err="1" smtClean="0">
                <a:solidFill>
                  <a:srgbClr val="002060"/>
                </a:solidFill>
              </a:rPr>
              <a:t>червня</a:t>
            </a:r>
            <a:r>
              <a:rPr lang="ru-RU" sz="2200" dirty="0" smtClean="0">
                <a:solidFill>
                  <a:srgbClr val="002060"/>
                </a:solidFill>
              </a:rPr>
              <a:t> 1945.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0"/>
            <a:ext cx="6357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Протекторат </a:t>
            </a:r>
            <a:r>
              <a:rPr lang="ru-RU" sz="3200" b="1" dirty="0" err="1" smtClean="0">
                <a:solidFill>
                  <a:srgbClr val="002060"/>
                </a:solidFill>
              </a:rPr>
              <a:t>Чехії</a:t>
            </a:r>
            <a:r>
              <a:rPr lang="ru-RU" sz="3200" b="1" dirty="0" smtClean="0">
                <a:solidFill>
                  <a:srgbClr val="002060"/>
                </a:solidFill>
              </a:rPr>
              <a:t> і </a:t>
            </a:r>
            <a:r>
              <a:rPr lang="ru-RU" sz="3200" b="1" dirty="0" err="1" smtClean="0">
                <a:solidFill>
                  <a:srgbClr val="002060"/>
                </a:solidFill>
              </a:rPr>
              <a:t>Моравії</a:t>
            </a:r>
            <a:r>
              <a:rPr lang="ru-RU" sz="3200" b="1" dirty="0" smtClean="0">
                <a:solidFill>
                  <a:srgbClr val="002060"/>
                </a:solidFill>
              </a:rPr>
              <a:t> (1939-1945)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&amp;Pcy;&amp;rcy;&amp;ocy;&amp;tcy;&amp;iecy;&amp;kcy;&amp;tcy;&amp;ocy;&amp;rcy;&amp;acy;&amp;tcy; - 70 &amp;lcy;&amp;iecy;&amp;tcy; &amp;ncy;&amp;acy;&amp;zcy;&amp;acy;&amp;dcy; &amp;ncy;&amp;acy;&amp;tscy;&amp;icy;&amp;scy;&amp;tcy;&amp;scy;&amp;kcy;&amp;acy;&amp;yacy; &amp;Gcy;&amp;iecy;&amp;rcy;&amp;mcy;&amp;acy;&amp;ncy;&amp;icy;&amp;yacy; &amp;ocy;&amp;k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139952" cy="408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39952" y="1142984"/>
            <a:ext cx="50040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14 </a:t>
            </a:r>
            <a:r>
              <a:rPr lang="ru-RU" sz="2200" dirty="0" err="1" smtClean="0">
                <a:solidFill>
                  <a:srgbClr val="002060"/>
                </a:solidFill>
              </a:rPr>
              <a:t>березня</a:t>
            </a:r>
            <a:r>
              <a:rPr lang="ru-RU" sz="2200" dirty="0" smtClean="0">
                <a:solidFill>
                  <a:srgbClr val="002060"/>
                </a:solidFill>
              </a:rPr>
              <a:t> 1939 р. рейхсканцлер </a:t>
            </a:r>
            <a:r>
              <a:rPr lang="ru-RU" sz="2200" dirty="0" err="1" smtClean="0">
                <a:solidFill>
                  <a:srgbClr val="002060"/>
                </a:solidFill>
              </a:rPr>
              <a:t>Німеччини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Гітлер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викликав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чехословацького</a:t>
            </a:r>
            <a:r>
              <a:rPr lang="ru-RU" sz="2200" dirty="0" smtClean="0">
                <a:solidFill>
                  <a:srgbClr val="002060"/>
                </a:solidFill>
              </a:rPr>
              <a:t> президента </a:t>
            </a:r>
            <a:r>
              <a:rPr lang="ru-RU" sz="2200" dirty="0" err="1" smtClean="0">
                <a:solidFill>
                  <a:srgbClr val="002060"/>
                </a:solidFill>
              </a:rPr>
              <a:t>Еміля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Гаху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Берлін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запропонував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йому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прийняти</a:t>
            </a:r>
            <a:r>
              <a:rPr lang="ru-RU" sz="2200" dirty="0" smtClean="0">
                <a:solidFill>
                  <a:srgbClr val="002060"/>
                </a:solidFill>
              </a:rPr>
              <a:t> протекторат </a:t>
            </a:r>
            <a:r>
              <a:rPr lang="ru-RU" sz="2200" dirty="0" err="1" smtClean="0">
                <a:solidFill>
                  <a:srgbClr val="002060"/>
                </a:solidFill>
              </a:rPr>
              <a:t>Німеччини</a:t>
            </a:r>
            <a:r>
              <a:rPr lang="ru-RU" sz="2200" dirty="0" smtClean="0">
                <a:solidFill>
                  <a:srgbClr val="002060"/>
                </a:solidFill>
              </a:rPr>
              <a:t> над </a:t>
            </a:r>
            <a:r>
              <a:rPr lang="ru-RU" sz="2200" dirty="0" err="1" smtClean="0">
                <a:solidFill>
                  <a:srgbClr val="002060"/>
                </a:solidFill>
              </a:rPr>
              <a:t>Чехією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Моравією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наданням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Словаччини</a:t>
            </a:r>
            <a:r>
              <a:rPr lang="ru-RU" sz="2200" dirty="0" smtClean="0">
                <a:solidFill>
                  <a:srgbClr val="002060"/>
                </a:solidFill>
              </a:rPr>
              <a:t>. Е. </a:t>
            </a:r>
            <a:r>
              <a:rPr lang="ru-RU" sz="2200" dirty="0" err="1" smtClean="0">
                <a:solidFill>
                  <a:srgbClr val="002060"/>
                </a:solidFill>
              </a:rPr>
              <a:t>Гаха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погодився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це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був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підписаний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договір</a:t>
            </a:r>
            <a:r>
              <a:rPr lang="ru-RU" sz="2200" dirty="0" smtClean="0">
                <a:solidFill>
                  <a:srgbClr val="002060"/>
                </a:solidFill>
              </a:rPr>
              <a:t> про </a:t>
            </a:r>
            <a:r>
              <a:rPr lang="ru-RU" sz="2200" dirty="0" err="1" smtClean="0">
                <a:solidFill>
                  <a:srgbClr val="002060"/>
                </a:solidFill>
              </a:rPr>
              <a:t>створення</a:t>
            </a:r>
            <a:r>
              <a:rPr lang="ru-RU" sz="2200" dirty="0" smtClean="0">
                <a:solidFill>
                  <a:srgbClr val="002060"/>
                </a:solidFill>
              </a:rPr>
              <a:t> Протекторату </a:t>
            </a:r>
            <a:r>
              <a:rPr lang="ru-RU" sz="2200" dirty="0" err="1" smtClean="0">
                <a:solidFill>
                  <a:srgbClr val="002060"/>
                </a:solidFill>
              </a:rPr>
              <a:t>Чехії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Моравії</a:t>
            </a:r>
            <a:r>
              <a:rPr lang="ru-RU" sz="2200" dirty="0" smtClean="0">
                <a:solidFill>
                  <a:srgbClr val="002060"/>
                </a:solidFill>
              </a:rPr>
              <a:t>, президентом якого став Е. </a:t>
            </a:r>
            <a:r>
              <a:rPr lang="ru-RU" sz="2200" dirty="0" err="1" smtClean="0">
                <a:solidFill>
                  <a:srgbClr val="002060"/>
                </a:solidFill>
              </a:rPr>
              <a:t>Гаха</a:t>
            </a:r>
            <a:r>
              <a:rPr lang="ru-RU" sz="2200" dirty="0" smtClean="0">
                <a:solidFill>
                  <a:srgbClr val="002060"/>
                </a:solidFill>
              </a:rPr>
              <a:t>. При </a:t>
            </a:r>
            <a:r>
              <a:rPr lang="ru-RU" sz="2200" dirty="0" err="1" smtClean="0">
                <a:solidFill>
                  <a:srgbClr val="002060"/>
                </a:solidFill>
              </a:rPr>
              <a:t>введенні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німецьких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військ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єдину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організовану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спробу</a:t>
            </a:r>
            <a:r>
              <a:rPr lang="ru-RU" sz="2200" dirty="0" smtClean="0">
                <a:solidFill>
                  <a:srgbClr val="002060"/>
                </a:solidFill>
              </a:rPr>
              <a:t> опору в </a:t>
            </a:r>
            <a:r>
              <a:rPr lang="ru-RU" sz="2200" dirty="0" err="1" smtClean="0">
                <a:solidFill>
                  <a:srgbClr val="002060"/>
                </a:solidFill>
              </a:rPr>
              <a:t>місті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Містек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зробила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рота </a:t>
            </a:r>
            <a:r>
              <a:rPr lang="ru-RU" sz="2200" dirty="0" err="1" smtClean="0">
                <a:solidFill>
                  <a:srgbClr val="002060"/>
                </a:solidFill>
              </a:rPr>
              <a:t>капітана</a:t>
            </a:r>
            <a:r>
              <a:rPr lang="ru-RU" sz="2200" dirty="0" smtClean="0">
                <a:solidFill>
                  <a:srgbClr val="002060"/>
                </a:solidFill>
              </a:rPr>
              <a:t> Карела Павлика.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Словаччина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чолі</a:t>
            </a:r>
            <a:r>
              <a:rPr lang="ru-RU" sz="2200" dirty="0" smtClean="0">
                <a:solidFill>
                  <a:srgbClr val="002060"/>
                </a:solidFill>
              </a:rPr>
              <a:t> з </a:t>
            </a:r>
            <a:r>
              <a:rPr lang="ru-RU" sz="2200" dirty="0" err="1" smtClean="0">
                <a:solidFill>
                  <a:srgbClr val="002060"/>
                </a:solidFill>
              </a:rPr>
              <a:t>авторитарним</a:t>
            </a:r>
            <a:r>
              <a:rPr lang="ru-RU" sz="2200" dirty="0" smtClean="0">
                <a:solidFill>
                  <a:srgbClr val="002060"/>
                </a:solidFill>
              </a:rPr>
              <a:t> союзником </a:t>
            </a:r>
            <a:r>
              <a:rPr lang="ru-RU" sz="2200" dirty="0" err="1" smtClean="0">
                <a:solidFill>
                  <a:srgbClr val="002060"/>
                </a:solidFill>
              </a:rPr>
              <a:t>Гітлера</a:t>
            </a:r>
            <a:r>
              <a:rPr lang="ru-RU" sz="2200" dirty="0" smtClean="0">
                <a:solidFill>
                  <a:srgbClr val="002060"/>
                </a:solidFill>
              </a:rPr>
              <a:t> Йозеф </a:t>
            </a:r>
            <a:r>
              <a:rPr lang="ru-RU" sz="2200" dirty="0" err="1" smtClean="0">
                <a:solidFill>
                  <a:srgbClr val="002060"/>
                </a:solidFill>
              </a:rPr>
              <a:t>Тісо</a:t>
            </a:r>
            <a:r>
              <a:rPr lang="ru-RU" sz="2200" dirty="0" smtClean="0">
                <a:solidFill>
                  <a:srgbClr val="002060"/>
                </a:solidFill>
              </a:rPr>
              <a:t> стала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незалежною</a:t>
            </a:r>
            <a:r>
              <a:rPr lang="ru-RU" sz="2200" dirty="0" smtClean="0">
                <a:solidFill>
                  <a:srgbClr val="002060"/>
                </a:solidFill>
              </a:rPr>
              <a:t> державою, а </a:t>
            </a:r>
            <a:r>
              <a:rPr lang="ru-RU" sz="2200" dirty="0" err="1" smtClean="0">
                <a:solidFill>
                  <a:srgbClr val="002060"/>
                </a:solidFill>
              </a:rPr>
              <a:t>Карпатська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Україна</a:t>
            </a:r>
            <a:r>
              <a:rPr lang="ru-RU" sz="2200" dirty="0" smtClean="0">
                <a:solidFill>
                  <a:srgbClr val="002060"/>
                </a:solidFill>
              </a:rPr>
              <a:t>, проголосивши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незалежність</a:t>
            </a:r>
            <a:r>
              <a:rPr lang="ru-RU" sz="2200" dirty="0" smtClean="0">
                <a:solidFill>
                  <a:srgbClr val="002060"/>
                </a:solidFill>
              </a:rPr>
              <a:t> 15 </a:t>
            </a:r>
            <a:r>
              <a:rPr lang="ru-RU" sz="2200" dirty="0" err="1" smtClean="0">
                <a:solidFill>
                  <a:srgbClr val="002060"/>
                </a:solidFill>
              </a:rPr>
              <a:t>березня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була</a:t>
            </a:r>
            <a:r>
              <a:rPr lang="ru-RU" sz="2200" dirty="0" smtClean="0">
                <a:solidFill>
                  <a:srgbClr val="002060"/>
                </a:solidFill>
              </a:rPr>
              <a:t> через 3 </a:t>
            </a:r>
            <a:r>
              <a:rPr lang="ru-RU" sz="2200" dirty="0" err="1" smtClean="0">
                <a:solidFill>
                  <a:srgbClr val="002060"/>
                </a:solidFill>
              </a:rPr>
              <a:t>дні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повністю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окупована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угорськими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військами</a:t>
            </a:r>
            <a:r>
              <a:rPr lang="ru-RU" sz="2200" dirty="0" smtClean="0">
                <a:solidFill>
                  <a:srgbClr val="002060"/>
                </a:solidFill>
              </a:rPr>
              <a:t> і включена до складу </a:t>
            </a:r>
            <a:r>
              <a:rPr lang="ru-RU" sz="2200" dirty="0" err="1" smtClean="0">
                <a:solidFill>
                  <a:srgbClr val="002060"/>
                </a:solidFill>
              </a:rPr>
              <a:t>Угорщини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 err="1" smtClean="0">
                <a:solidFill>
                  <a:srgbClr val="002060"/>
                </a:solidFill>
              </a:rPr>
              <a:t>еміграції</a:t>
            </a:r>
            <a:r>
              <a:rPr lang="ru-RU" sz="2200" dirty="0" smtClean="0">
                <a:solidFill>
                  <a:srgbClr val="002060"/>
                </a:solidFill>
              </a:rPr>
              <a:t> з початком </a:t>
            </a:r>
            <a:r>
              <a:rPr lang="ru-RU" sz="2200" dirty="0" err="1" smtClean="0">
                <a:solidFill>
                  <a:srgbClr val="002060"/>
                </a:solidFill>
              </a:rPr>
              <a:t>Другої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світової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війни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другий</a:t>
            </a:r>
            <a:r>
              <a:rPr lang="ru-RU" sz="2200" dirty="0" smtClean="0">
                <a:solidFill>
                  <a:srgbClr val="002060"/>
                </a:solidFill>
              </a:rPr>
              <a:t> президент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Едуард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Бенеш</a:t>
            </a:r>
            <a:r>
              <a:rPr lang="ru-RU" sz="2200" dirty="0" smtClean="0">
                <a:solidFill>
                  <a:srgbClr val="002060"/>
                </a:solidFill>
              </a:rPr>
              <a:t> створив Уряд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у </a:t>
            </a:r>
            <a:r>
              <a:rPr lang="ru-RU" sz="2200" dirty="0" err="1" smtClean="0">
                <a:solidFill>
                  <a:srgbClr val="002060"/>
                </a:solidFill>
              </a:rPr>
              <a:t>вигнанні</a:t>
            </a:r>
            <a:r>
              <a:rPr lang="ru-RU" sz="2200" dirty="0" smtClean="0">
                <a:solidFill>
                  <a:srgbClr val="002060"/>
                </a:solidFill>
              </a:rPr>
              <a:t>, яке </a:t>
            </a:r>
            <a:r>
              <a:rPr lang="ru-RU" sz="2200" dirty="0" err="1" smtClean="0">
                <a:solidFill>
                  <a:srgbClr val="002060"/>
                </a:solidFill>
              </a:rPr>
              <a:t>користувалося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підтримкою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антигітлерівської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коаліції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28 </a:t>
            </a:r>
            <a:r>
              <a:rPr lang="ru-RU" sz="2200" dirty="0" err="1" smtClean="0">
                <a:solidFill>
                  <a:srgbClr val="002060"/>
                </a:solidFill>
              </a:rPr>
              <a:t>жовтня</a:t>
            </a:r>
            <a:r>
              <a:rPr lang="ru-RU" sz="2200" dirty="0" smtClean="0">
                <a:solidFill>
                  <a:srgbClr val="002060"/>
                </a:solidFill>
              </a:rPr>
              <a:t> 1939 року на </a:t>
            </a:r>
            <a:r>
              <a:rPr lang="ru-RU" sz="2200" dirty="0" err="1" smtClean="0">
                <a:solidFill>
                  <a:srgbClr val="002060"/>
                </a:solidFill>
              </a:rPr>
              <a:t>річницю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проголошення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200" dirty="0" smtClean="0">
                <a:solidFill>
                  <a:srgbClr val="002060"/>
                </a:solidFill>
              </a:rPr>
              <a:t> чехи </a:t>
            </a:r>
            <a:r>
              <a:rPr lang="ru-RU" sz="2200" dirty="0" err="1" smtClean="0">
                <a:solidFill>
                  <a:srgbClr val="002060"/>
                </a:solidFill>
              </a:rPr>
              <a:t>виступили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проти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окупації</a:t>
            </a:r>
            <a:r>
              <a:rPr lang="ru-RU" sz="2200" dirty="0" smtClean="0">
                <a:solidFill>
                  <a:srgbClr val="002060"/>
                </a:solidFill>
              </a:rPr>
              <a:t>. Смерть 15 листопада 1939 року студента-медика Яна Оплетала, </a:t>
            </a:r>
            <a:r>
              <a:rPr lang="ru-RU" sz="2200" dirty="0" err="1" smtClean="0">
                <a:solidFill>
                  <a:srgbClr val="002060"/>
                </a:solidFill>
              </a:rPr>
              <a:t>пораненого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жовтні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викликала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студентські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демонстрації</a:t>
            </a:r>
            <a:r>
              <a:rPr lang="ru-RU" sz="2200" dirty="0" smtClean="0">
                <a:solidFill>
                  <a:srgbClr val="002060"/>
                </a:solidFill>
              </a:rPr>
              <a:t>, за </a:t>
            </a:r>
            <a:r>
              <a:rPr lang="ru-RU" sz="2200" dirty="0" err="1" smtClean="0">
                <a:solidFill>
                  <a:srgbClr val="002060"/>
                </a:solidFill>
              </a:rPr>
              <a:t>якими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послідувала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реакція</a:t>
            </a:r>
            <a:r>
              <a:rPr lang="ru-RU" sz="2200" dirty="0" smtClean="0">
                <a:solidFill>
                  <a:srgbClr val="002060"/>
                </a:solidFill>
              </a:rPr>
              <a:t> Рейху. </a:t>
            </a:r>
            <a:r>
              <a:rPr lang="ru-RU" sz="2200" dirty="0" err="1" smtClean="0">
                <a:solidFill>
                  <a:srgbClr val="002060"/>
                </a:solidFill>
              </a:rPr>
              <a:t>Почалися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масові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арешти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політиків</a:t>
            </a:r>
            <a:r>
              <a:rPr lang="ru-RU" sz="2200" dirty="0" smtClean="0">
                <a:solidFill>
                  <a:srgbClr val="002060"/>
                </a:solidFill>
              </a:rPr>
              <a:t>, також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арештовані</a:t>
            </a:r>
            <a:r>
              <a:rPr lang="ru-RU" sz="2200" dirty="0" smtClean="0">
                <a:solidFill>
                  <a:srgbClr val="002060"/>
                </a:solidFill>
              </a:rPr>
              <a:t> 1800 </a:t>
            </a:r>
            <a:r>
              <a:rPr lang="ru-RU" sz="2200" dirty="0" err="1" smtClean="0">
                <a:solidFill>
                  <a:srgbClr val="002060"/>
                </a:solidFill>
              </a:rPr>
              <a:t>студентів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викладачів</a:t>
            </a:r>
            <a:r>
              <a:rPr lang="ru-RU" sz="2200" dirty="0" smtClean="0">
                <a:solidFill>
                  <a:srgbClr val="002060"/>
                </a:solidFill>
              </a:rPr>
              <a:t>. 17 листопада </a:t>
            </a:r>
            <a:r>
              <a:rPr lang="ru-RU" sz="2200" dirty="0" err="1" smtClean="0">
                <a:solidFill>
                  <a:srgbClr val="002060"/>
                </a:solidFill>
              </a:rPr>
              <a:t>всі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університети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коледжі</a:t>
            </a:r>
            <a:r>
              <a:rPr lang="ru-RU" sz="2200" dirty="0" smtClean="0">
                <a:solidFill>
                  <a:srgbClr val="002060"/>
                </a:solidFill>
              </a:rPr>
              <a:t> в протекторат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закриті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дев'ять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студентських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лідерів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страчені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сотні</a:t>
            </a:r>
            <a:r>
              <a:rPr lang="ru-RU" sz="2200" dirty="0" smtClean="0">
                <a:solidFill>
                  <a:srgbClr val="002060"/>
                </a:solidFill>
              </a:rPr>
              <a:t> людей </a:t>
            </a:r>
            <a:r>
              <a:rPr lang="ru-RU" sz="2200" dirty="0" err="1" smtClean="0">
                <a:solidFill>
                  <a:srgbClr val="002060"/>
                </a:solidFill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відправлені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концтабори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4/47/Technick%C3%A9_poruchy_zdr%C5%BEuj%C3%AD_postup_n%C4%9Bmeck%C3%BDch_kol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5643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Колонна германских </a:t>
            </a:r>
            <a:r>
              <a:rPr lang="ru-RU" i="1" dirty="0" err="1" smtClean="0"/>
              <a:t>військових</a:t>
            </a:r>
            <a:r>
              <a:rPr lang="ru-RU" i="1" dirty="0" smtClean="0"/>
              <a:t> </a:t>
            </a:r>
            <a:r>
              <a:rPr lang="ru-RU" i="1" dirty="0" smtClean="0"/>
              <a:t>у</a:t>
            </a:r>
            <a:r>
              <a:rPr lang="ru-RU" i="1" dirty="0" smtClean="0"/>
              <a:t> </a:t>
            </a:r>
            <a:r>
              <a:rPr lang="ru-RU" i="1" dirty="0" err="1" smtClean="0"/>
              <a:t>Чехословаччині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FF1919"/>
      </a:dk1>
      <a:lt1>
        <a:srgbClr val="FFFFFF"/>
      </a:lt1>
      <a:dk2>
        <a:srgbClr val="FF0000"/>
      </a:dk2>
      <a:lt2>
        <a:srgbClr val="FFFFFF"/>
      </a:lt2>
      <a:accent1>
        <a:srgbClr val="FF1919"/>
      </a:accent1>
      <a:accent2>
        <a:srgbClr val="FFFFFF"/>
      </a:accent2>
      <a:accent3>
        <a:srgbClr val="FF1919"/>
      </a:accent3>
      <a:accent4>
        <a:srgbClr val="FFFFFF"/>
      </a:accent4>
      <a:accent5>
        <a:srgbClr val="FF1919"/>
      </a:accent5>
      <a:accent6>
        <a:srgbClr val="FFFFFF"/>
      </a:accent6>
      <a:hlink>
        <a:srgbClr val="FF0000"/>
      </a:hlink>
      <a:folHlink>
        <a:srgbClr val="FFFF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2155</Words>
  <Application>Microsoft Office PowerPoint</Application>
  <PresentationFormat>Экран (4:3)</PresentationFormat>
  <Paragraphs>82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План Маршалла </vt:lpstr>
      <vt:lpstr>Слайд 13</vt:lpstr>
      <vt:lpstr>Слайд 14</vt:lpstr>
      <vt:lpstr>Слайд 15</vt:lpstr>
      <vt:lpstr>Слайд 16</vt:lpstr>
      <vt:lpstr>Слайд 17</vt:lpstr>
      <vt:lpstr>Слайд 18</vt:lpstr>
      <vt:lpstr>Розпад Чехословаччини (1993)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Samsung</cp:lastModifiedBy>
  <cp:revision>30</cp:revision>
  <dcterms:modified xsi:type="dcterms:W3CDTF">2016-03-14T19:53:05Z</dcterms:modified>
</cp:coreProperties>
</file>